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0.xml" ContentType="application/vnd.openxmlformats-officedocument.presentationml.tags+xml"/>
  <Override PartName="/ppt/notesSlides/notesSlide38.xml" ContentType="application/vnd.openxmlformats-officedocument.presentationml.notesSlide+xml"/>
  <Override PartName="/ppt/embeddings/oleObject7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1.xml" ContentType="application/vnd.openxmlformats-officedocument.presentationml.tags+xml"/>
  <Override PartName="/ppt/notesSlides/notesSlide48.xml" ContentType="application/vnd.openxmlformats-officedocument.presentationml.notesSlide+xml"/>
  <Override PartName="/ppt/tags/tag22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3.xml" ContentType="application/vnd.openxmlformats-officedocument.presentationml.tags+xml"/>
  <Override PartName="/ppt/notesSlides/notesSlide52.xml" ContentType="application/vnd.openxmlformats-officedocument.presentationml.notesSlide+xml"/>
  <Override PartName="/ppt/tags/tag24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25.xml" ContentType="application/vnd.openxmlformats-officedocument.presentationml.tags+xml"/>
  <Override PartName="/ppt/notesSlides/notesSlide56.xml" ContentType="application/vnd.openxmlformats-officedocument.presentationml.notesSlide+xml"/>
  <Override PartName="/ppt/tags/tag26.xml" ContentType="application/vnd.openxmlformats-officedocument.presentationml.tags+xml"/>
  <Override PartName="/ppt/notesSlides/notesSlide57.xml" ContentType="application/vnd.openxmlformats-officedocument.presentationml.notesSlide+xml"/>
  <Override PartName="/ppt/tags/tag27.xml" ContentType="application/vnd.openxmlformats-officedocument.presentationml.tags+xml"/>
  <Override PartName="/ppt/notesSlides/notesSlide58.xml" ContentType="application/vnd.openxmlformats-officedocument.presentationml.notesSlide+xml"/>
  <Override PartName="/ppt/tags/tag28.xml" ContentType="application/vnd.openxmlformats-officedocument.presentationml.tags+xml"/>
  <Override PartName="/ppt/notesSlides/notesSlide59.xml" ContentType="application/vnd.openxmlformats-officedocument.presentationml.notesSlide+xml"/>
  <Override PartName="/ppt/tags/tag29.xml" ContentType="application/vnd.openxmlformats-officedocument.presentationml.tags+xml"/>
  <Override PartName="/ppt/notesSlides/notesSlide60.xml" ContentType="application/vnd.openxmlformats-officedocument.presentationml.notesSlide+xml"/>
  <Override PartName="/ppt/tags/tag30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31.xml" ContentType="application/vnd.openxmlformats-officedocument.presentationml.tags+xml"/>
  <Override PartName="/ppt/notesSlides/notesSlide63.xml" ContentType="application/vnd.openxmlformats-officedocument.presentationml.notesSlide+xml"/>
  <Override PartName="/ppt/tags/tag32.xml" ContentType="application/vnd.openxmlformats-officedocument.presentationml.tags+xml"/>
  <Override PartName="/ppt/notesSlides/notesSlide64.xml" ContentType="application/vnd.openxmlformats-officedocument.presentationml.notesSlide+xml"/>
  <Override PartName="/ppt/tags/tag33.xml" ContentType="application/vnd.openxmlformats-officedocument.presentationml.tags+xml"/>
  <Override PartName="/ppt/notesSlides/notesSlide65.xml" ContentType="application/vnd.openxmlformats-officedocument.presentationml.notesSlide+xml"/>
  <Override PartName="/ppt/tags/tag34.xml" ContentType="application/vnd.openxmlformats-officedocument.presentationml.tags+xml"/>
  <Override PartName="/ppt/notesSlides/notesSlide66.xml" ContentType="application/vnd.openxmlformats-officedocument.presentationml.notesSlide+xml"/>
  <Override PartName="/ppt/tags/tag35.xml" ContentType="application/vnd.openxmlformats-officedocument.presentationml.tags+xml"/>
  <Override PartName="/ppt/notesSlides/notesSlide67.xml" ContentType="application/vnd.openxmlformats-officedocument.presentationml.notesSlide+xml"/>
  <Override PartName="/ppt/tags/tag36.xml" ContentType="application/vnd.openxmlformats-officedocument.presentationml.tags+xml"/>
  <Override PartName="/ppt/notesSlides/notesSlide68.xml" ContentType="application/vnd.openxmlformats-officedocument.presentationml.notesSlide+xml"/>
  <Override PartName="/ppt/tags/tag37.xml" ContentType="application/vnd.openxmlformats-officedocument.presentationml.tags+xml"/>
  <Override PartName="/ppt/notesSlides/notesSlide69.xml" ContentType="application/vnd.openxmlformats-officedocument.presentationml.notesSlide+xml"/>
  <Override PartName="/ppt/tags/tag38.xml" ContentType="application/vnd.openxmlformats-officedocument.presentationml.tags+xml"/>
  <Override PartName="/ppt/notesSlides/notesSlide70.xml" ContentType="application/vnd.openxmlformats-officedocument.presentationml.notesSlide+xml"/>
  <Override PartName="/ppt/tags/tag39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60" r:id="rId2"/>
  </p:sldMasterIdLst>
  <p:notesMasterIdLst>
    <p:notesMasterId r:id="rId92"/>
  </p:notesMasterIdLst>
  <p:handoutMasterIdLst>
    <p:handoutMasterId r:id="rId93"/>
  </p:handoutMasterIdLst>
  <p:sldIdLst>
    <p:sldId id="1713" r:id="rId3"/>
    <p:sldId id="1887" r:id="rId4"/>
    <p:sldId id="1343" r:id="rId5"/>
    <p:sldId id="1166" r:id="rId6"/>
    <p:sldId id="1168" r:id="rId7"/>
    <p:sldId id="1169" r:id="rId8"/>
    <p:sldId id="1174" r:id="rId9"/>
    <p:sldId id="1175" r:id="rId10"/>
    <p:sldId id="1176" r:id="rId11"/>
    <p:sldId id="1798" r:id="rId12"/>
    <p:sldId id="1635" r:id="rId13"/>
    <p:sldId id="1714" r:id="rId14"/>
    <p:sldId id="1715" r:id="rId15"/>
    <p:sldId id="1716" r:id="rId16"/>
    <p:sldId id="1717" r:id="rId17"/>
    <p:sldId id="1718" r:id="rId18"/>
    <p:sldId id="1719" r:id="rId19"/>
    <p:sldId id="1720" r:id="rId20"/>
    <p:sldId id="1886" r:id="rId21"/>
    <p:sldId id="1721" r:id="rId22"/>
    <p:sldId id="1722" r:id="rId23"/>
    <p:sldId id="1723" r:id="rId24"/>
    <p:sldId id="1724" r:id="rId25"/>
    <p:sldId id="1727" r:id="rId26"/>
    <p:sldId id="1728" r:id="rId27"/>
    <p:sldId id="1729" r:id="rId28"/>
    <p:sldId id="1730" r:id="rId29"/>
    <p:sldId id="1731" r:id="rId30"/>
    <p:sldId id="1732" r:id="rId31"/>
    <p:sldId id="1733" r:id="rId32"/>
    <p:sldId id="1741" r:id="rId33"/>
    <p:sldId id="1734" r:id="rId34"/>
    <p:sldId id="1735" r:id="rId35"/>
    <p:sldId id="1736" r:id="rId36"/>
    <p:sldId id="1737" r:id="rId37"/>
    <p:sldId id="1738" r:id="rId38"/>
    <p:sldId id="1739" r:id="rId39"/>
    <p:sldId id="1740" r:id="rId40"/>
    <p:sldId id="1829" r:id="rId41"/>
    <p:sldId id="1830" r:id="rId42"/>
    <p:sldId id="1676" r:id="rId43"/>
    <p:sldId id="1637" r:id="rId44"/>
    <p:sldId id="1849" r:id="rId45"/>
    <p:sldId id="1850" r:id="rId46"/>
    <p:sldId id="1851" r:id="rId47"/>
    <p:sldId id="1852" r:id="rId48"/>
    <p:sldId id="1853" r:id="rId49"/>
    <p:sldId id="1854" r:id="rId50"/>
    <p:sldId id="1855" r:id="rId51"/>
    <p:sldId id="1856" r:id="rId52"/>
    <p:sldId id="1857" r:id="rId53"/>
    <p:sldId id="1864" r:id="rId54"/>
    <p:sldId id="1858" r:id="rId55"/>
    <p:sldId id="1859" r:id="rId56"/>
    <p:sldId id="1860" r:id="rId57"/>
    <p:sldId id="1861" r:id="rId58"/>
    <p:sldId id="1862" r:id="rId59"/>
    <p:sldId id="1863" r:id="rId60"/>
    <p:sldId id="1831" r:id="rId61"/>
    <p:sldId id="1832" r:id="rId62"/>
    <p:sldId id="1888" r:id="rId63"/>
    <p:sldId id="1889" r:id="rId64"/>
    <p:sldId id="1843" r:id="rId65"/>
    <p:sldId id="1706" r:id="rId66"/>
    <p:sldId id="1845" r:id="rId67"/>
    <p:sldId id="1846" r:id="rId68"/>
    <p:sldId id="1815" r:id="rId69"/>
    <p:sldId id="1683" r:id="rId70"/>
    <p:sldId id="1686" r:id="rId71"/>
    <p:sldId id="1687" r:id="rId72"/>
    <p:sldId id="1690" r:id="rId73"/>
    <p:sldId id="1691" r:id="rId74"/>
    <p:sldId id="1695" r:id="rId75"/>
    <p:sldId id="1696" r:id="rId76"/>
    <p:sldId id="1700" r:id="rId77"/>
    <p:sldId id="1701" r:id="rId78"/>
    <p:sldId id="1848" r:id="rId79"/>
    <p:sldId id="1702" r:id="rId80"/>
    <p:sldId id="1703" r:id="rId81"/>
    <p:sldId id="1704" r:id="rId82"/>
    <p:sldId id="1705" r:id="rId83"/>
    <p:sldId id="1890" r:id="rId84"/>
    <p:sldId id="1891" r:id="rId85"/>
    <p:sldId id="1896" r:id="rId86"/>
    <p:sldId id="1897" r:id="rId87"/>
    <p:sldId id="1898" r:id="rId88"/>
    <p:sldId id="1899" r:id="rId89"/>
    <p:sldId id="1910" r:id="rId90"/>
    <p:sldId id="1911" r:id="rId91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  <p:modifyVerifier cryptProviderType="rsaFull" cryptAlgorithmClass="hash" cryptAlgorithmType="typeAny" cryptAlgorithmSid="4" spinCount="100000" saltData="GTqQ8tHJTVp/uIEPYELdEQ==" hashData="9chKeFkJ47ZCIDVK74NoftQnjX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0970" autoAdjust="0"/>
  </p:normalViewPr>
  <p:slideViewPr>
    <p:cSldViewPr>
      <p:cViewPr>
        <p:scale>
          <a:sx n="94" d="100"/>
          <a:sy n="94" d="100"/>
        </p:scale>
        <p:origin x="-8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>
                <a:solidFill>
                  <a:srgbClr val="1F497D"/>
                </a:solidFill>
              </a:rPr>
              <a:pPr/>
              <a:t>24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25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How do we measure this organization?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66E08-0CDB-EB42-B09D-0DB55618F37C}" type="slidenum">
              <a:rPr lang="en-US">
                <a:solidFill>
                  <a:srgbClr val="1F497D"/>
                </a:solidFill>
              </a:rPr>
              <a:pPr/>
              <a:t>28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DF3F2B1-47BC-404A-A0E1-A381FF9702C2}" type="slidenum">
              <a:rPr lang="en-US" altLang="zh-CN">
                <a:solidFill>
                  <a:srgbClr val="1F497D"/>
                </a:solidFill>
              </a:rPr>
              <a:pPr/>
              <a:t>30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ADHD13</a:t>
            </a:r>
            <a:r>
              <a:rPr lang="zh-CN" altLang="en-US" smtClean="0"/>
              <a:t>例，正常对照儿童</a:t>
            </a:r>
            <a:r>
              <a:rPr lang="en-US" altLang="zh-CN" smtClean="0"/>
              <a:t>12</a:t>
            </a:r>
            <a:r>
              <a:rPr lang="zh-CN" altLang="en-US" smtClean="0"/>
              <a:t>例。静息态</a:t>
            </a:r>
            <a:r>
              <a:rPr lang="en-US" altLang="zh-CN" smtClean="0"/>
              <a:t>fMRI</a:t>
            </a:r>
            <a:r>
              <a:rPr lang="zh-CN" altLang="en-US" smtClean="0"/>
              <a:t>低频（</a:t>
            </a:r>
            <a:r>
              <a:rPr lang="en-US" altLang="zh-CN" smtClean="0"/>
              <a:t>0.01</a:t>
            </a:r>
            <a:r>
              <a:rPr lang="zh-CN" altLang="en-US" smtClean="0"/>
              <a:t>－</a:t>
            </a:r>
            <a:r>
              <a:rPr lang="en-US" altLang="zh-CN" smtClean="0"/>
              <a:t>0.08Hz</a:t>
            </a:r>
            <a:r>
              <a:rPr lang="zh-CN" altLang="en-US" smtClean="0"/>
              <a:t>）振幅（</a:t>
            </a:r>
            <a:r>
              <a:rPr lang="en-US" altLang="zh-CN" smtClean="0"/>
              <a:t>amplitude of low frequency fluctuation, ALFF</a:t>
            </a:r>
            <a:r>
              <a:rPr lang="zh-CN" altLang="en-US" smtClean="0"/>
              <a:t>）可能反映了自发脑活动的强度。</a:t>
            </a:r>
            <a:r>
              <a:rPr lang="en-US" altLang="zh-CN" smtClean="0"/>
              <a:t>SC:</a:t>
            </a:r>
            <a:r>
              <a:rPr lang="zh-CN" altLang="en-US" smtClean="0"/>
              <a:t>鞍上池</a:t>
            </a:r>
            <a:r>
              <a:rPr lang="en-US" altLang="zh-CN" smtClean="0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DF3F2B1-47BC-404A-A0E1-A381FF9702C2}" type="slidenum">
              <a:rPr lang="en-US" altLang="zh-CN">
                <a:solidFill>
                  <a:srgbClr val="1F497D"/>
                </a:solidFill>
              </a:rPr>
              <a:pPr/>
              <a:t>31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ADHD13</a:t>
            </a:r>
            <a:r>
              <a:rPr lang="zh-CN" altLang="en-US" smtClean="0"/>
              <a:t>例，正常对照儿童</a:t>
            </a:r>
            <a:r>
              <a:rPr lang="en-US" altLang="zh-CN" smtClean="0"/>
              <a:t>12</a:t>
            </a:r>
            <a:r>
              <a:rPr lang="zh-CN" altLang="en-US" smtClean="0"/>
              <a:t>例。静息态</a:t>
            </a:r>
            <a:r>
              <a:rPr lang="en-US" altLang="zh-CN" smtClean="0"/>
              <a:t>fMRI</a:t>
            </a:r>
            <a:r>
              <a:rPr lang="zh-CN" altLang="en-US" smtClean="0"/>
              <a:t>低频（</a:t>
            </a:r>
            <a:r>
              <a:rPr lang="en-US" altLang="zh-CN" smtClean="0"/>
              <a:t>0.01</a:t>
            </a:r>
            <a:r>
              <a:rPr lang="zh-CN" altLang="en-US" smtClean="0"/>
              <a:t>－</a:t>
            </a:r>
            <a:r>
              <a:rPr lang="en-US" altLang="zh-CN" smtClean="0"/>
              <a:t>0.08Hz</a:t>
            </a:r>
            <a:r>
              <a:rPr lang="zh-CN" altLang="en-US" smtClean="0"/>
              <a:t>）振幅（</a:t>
            </a:r>
            <a:r>
              <a:rPr lang="en-US" altLang="zh-CN" smtClean="0"/>
              <a:t>amplitude of low frequency fluctuation, ALFF</a:t>
            </a:r>
            <a:r>
              <a:rPr lang="zh-CN" altLang="en-US" smtClean="0"/>
              <a:t>）可能反映了自发脑活动的强度。</a:t>
            </a:r>
            <a:r>
              <a:rPr lang="en-US" altLang="zh-CN" smtClean="0"/>
              <a:t>SC:</a:t>
            </a:r>
            <a:r>
              <a:rPr lang="zh-CN" altLang="en-US" smtClean="0"/>
              <a:t>鞍上池</a:t>
            </a:r>
            <a:r>
              <a:rPr lang="en-US" altLang="zh-CN" smtClean="0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7401D-CDE1-E34F-89A7-E6AE672BECFC}" type="slidenum">
              <a:rPr lang="en-US" altLang="zh-CN">
                <a:solidFill>
                  <a:srgbClr val="1F497D"/>
                </a:solidFill>
              </a:rPr>
              <a:pPr/>
              <a:t>34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38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39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42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166BCD0-8775-AC4A-AA25-CEB4C402CA27}" type="slidenum">
              <a:rPr lang="en-US" altLang="zh-CN">
                <a:solidFill>
                  <a:srgbClr val="1F497D"/>
                </a:solidFill>
              </a:rPr>
              <a:pPr/>
              <a:t>43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B3A6966-523A-1440-99E4-E67BC6987246}" type="slidenum">
              <a:rPr lang="en-US" altLang="zh-CN">
                <a:solidFill>
                  <a:srgbClr val="1F497D"/>
                </a:solidFill>
              </a:rPr>
              <a:pPr/>
              <a:t>44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46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12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13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FEA625-E6A8-D545-A3F8-4B7CF5173800}" type="slidenum">
              <a:rPr lang="en-US">
                <a:solidFill>
                  <a:srgbClr val="1F497D"/>
                </a:solidFill>
              </a:rPr>
              <a:pPr/>
              <a:t>15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How do we measure this organization?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66E08-0CDB-EB42-B09D-0DB55618F37C}" type="slidenum">
              <a:rPr lang="en-US">
                <a:solidFill>
                  <a:srgbClr val="1F497D"/>
                </a:solidFill>
              </a:rPr>
              <a:pPr/>
              <a:t>16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88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906DE-5516-6540-8BA1-7D80C115C557}" type="slidenum">
              <a:rPr lang="en-US" altLang="zh-CN">
                <a:solidFill>
                  <a:srgbClr val="1F497D"/>
                </a:solidFill>
              </a:rPr>
              <a:pPr/>
              <a:t>20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>
                <a:solidFill>
                  <a:srgbClr val="1F497D"/>
                </a:solidFill>
              </a:rPr>
              <a:pPr/>
              <a:t>21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7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1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1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9675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57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829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1" y="1341439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3066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197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325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078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5618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219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313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1" y="533402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1" y="533402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909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1" y="1341440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1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93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1" y="1341439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2302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2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1" y="1341439"/>
            <a:ext cx="4038600" cy="5248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0751" y="1341440"/>
            <a:ext cx="4038600" cy="2547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0751" y="4041775"/>
            <a:ext cx="4038600" cy="2547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A81E-6BD2-BE4A-A840-1D3B4D16C49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090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9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2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932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9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5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6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tags" Target="../tags/tag17.xml"/><Relationship Id="rId2" Type="http://schemas.microsoft.com/office/2007/relationships/media" Target="../media/media1.avi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oleObject" Target="../embeddings/oleObject7.bin"/><Relationship Id="rId8" Type="http://schemas.openxmlformats.org/officeDocument/2006/relationships/package" Target="../embeddings/Microsoft_Word_Document1.docx"/><Relationship Id="rId9" Type="http://schemas.openxmlformats.org/officeDocument/2006/relationships/image" Target="../media/image82.png"/><Relationship Id="rId1" Type="http://schemas.openxmlformats.org/officeDocument/2006/relationships/vmlDrawing" Target="../drawings/vmlDrawing5.vml"/><Relationship Id="rId2" Type="http://schemas.openxmlformats.org/officeDocument/2006/relationships/tags" Target="../tags/tag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95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4.xml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microsoft.com/office/2007/relationships/media" Target="file:///F:\Course_Data_Process_of_Rest_fMRI_Part3_DPARSFA_V2_2_Voice_130425\Course_Data_Process_of_R1541.wav" TargetMode="External"/><Relationship Id="rId2" Type="http://schemas.openxmlformats.org/officeDocument/2006/relationships/audio" Target="file:///F:\Course_Data_Process_of_Rest_fMRI_Part3_DPARSFA_V2_2_Voice_130425\Course_Data_Process_of_R1541.wa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microsoft.com/office/2007/relationships/media" Target="file:///F:\Course_Data_Process_of_Rest_fMRI_Part3_DPARSFA_V2_2_Voice_130425\Course_Data_Process_of_R1539.wav" TargetMode="External"/><Relationship Id="rId2" Type="http://schemas.openxmlformats.org/officeDocument/2006/relationships/audio" Target="file:///F:\Course_Data_Process_of_Rest_fMRI_Part3_DPARSFA_V2_2_Voice_130425\Course_Data_Process_of_R1539.wav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105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106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106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107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105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105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4" Type="http://schemas.openxmlformats.org/officeDocument/2006/relationships/image" Target="../media/image112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image" Target="../media/image113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image" Target="../media/image114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image" Target="../media/image115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116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119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125.jpg"/><Relationship Id="rId5" Type="http://schemas.openxmlformats.org/officeDocument/2006/relationships/image" Target="../media/image124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26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Resting-State fMRI: </a:t>
            </a: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/>
            </a:r>
            <a:b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</a:b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Principles</a:t>
            </a:r>
            <a:r>
              <a:rPr kumimoji="1" lang="zh-CN" altLang="en-US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 </a:t>
            </a:r>
            <a:r>
              <a:rPr kumimoji="1" lang="en-US" altLang="zh-CN" sz="26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and Data Analyses</a:t>
            </a:r>
            <a:endParaRPr kumimoji="1" lang="en-US" altLang="zh-CN" sz="3200" b="1" dirty="0" smtClean="0">
              <a:solidFill>
                <a:srgbClr val="FFFF00"/>
              </a:solidFill>
              <a:latin typeface="Arial Black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en-US" altLang="zh-CN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zh-CN" altLang="en-US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yancg@psych.ac.cn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http://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rfmri.org</a:t>
            </a: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24532"/>
      </p:ext>
    </p:extLst>
  </p:cSld>
  <p:clrMapOvr>
    <a:masterClrMapping/>
  </p:clrMapOvr>
  <p:transition xmlns:p14="http://schemas.microsoft.com/office/powerpoint/2010/main" advTm="10124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1D8BBC8-24A0-CD4F-BF13-92DD626957D2}" type="slidenum">
              <a:rPr lang="en-US" altLang="zh-CN" smtClean="0"/>
              <a:pPr/>
              <a:t>10</a:t>
            </a:fld>
            <a:endParaRPr lang="en-US" altLang="zh-CN"/>
          </a:p>
        </p:txBody>
      </p:sp>
      <p:sp>
        <p:nvSpPr>
          <p:cNvPr id="11" name="TextBox 10"/>
          <p:cNvSpPr txBox="1"/>
          <p:nvPr/>
        </p:nvSpPr>
        <p:spPr>
          <a:xfrm>
            <a:off x="251520" y="6309320"/>
            <a:ext cx="2126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Yan et al., </a:t>
            </a:r>
            <a:r>
              <a:rPr lang="en-US" sz="1400" dirty="0" smtClean="0"/>
              <a:t>2015. </a:t>
            </a:r>
            <a:r>
              <a:rPr lang="en-US" sz="1400" dirty="0"/>
              <a:t>F1000Res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457200"/>
            <a:ext cx="9144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fMRI: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335112"/>
            <a:ext cx="6705600" cy="490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2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9"/>
    </mc:Choice>
    <mc:Fallback xmlns="">
      <p:transition xmlns:p14="http://schemas.microsoft.com/office/powerpoint/2010/main" spd="slow" advTm="1809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3005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78092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909444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14400" y="1905000"/>
            <a:ext cx="7696200" cy="273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>
                <a:solidFill>
                  <a:srgbClr val="FFFFFF"/>
                </a:solidFill>
              </a:rPr>
              <a:t> </a:t>
            </a:r>
            <a:r>
              <a:rPr kumimoji="1" lang="en-US" altLang="zh-CN" sz="3500" dirty="0" smtClean="0">
                <a:solidFill>
                  <a:srgbClr val="FFFFFF"/>
                </a:solidFill>
              </a:rPr>
              <a:t>Integration approach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</a:rPr>
              <a:t> Regional approach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</a:rPr>
              <a:t> Graphical approach</a:t>
            </a:r>
          </a:p>
          <a:p>
            <a:pPr algn="l"/>
            <a:endParaRPr kumimoji="1" lang="en-US" altLang="zh-CN" sz="35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349099"/>
      </p:ext>
    </p:extLst>
  </p:cSld>
  <p:clrMapOvr>
    <a:masterClrMapping/>
  </p:clrMapOvr>
  <p:transition xmlns:p14="http://schemas.microsoft.com/office/powerpoint/2010/main" advTm="1720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51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Correlation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</a:t>
            </a:r>
            <a:r>
              <a:rPr kumimoji="1" lang="en-US" altLang="zh-CN" sz="3200" dirty="0">
                <a:solidFill>
                  <a:srgbClr val="FFFFFF"/>
                </a:solidFill>
              </a:rPr>
              <a:t>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Biswal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1995; ……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ICA</a:t>
            </a:r>
            <a:r>
              <a:rPr kumimoji="1" lang="en-US" altLang="zh-CN" sz="3200" dirty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Kiviniemi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2003; van de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Ven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2004;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Greicius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Effective Connectivity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 smtClean="0">
                <a:solidFill>
                  <a:srgbClr val="FFFFFF"/>
                </a:solidFill>
              </a:rPr>
              <a:t>Friston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 et al., 2002)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Hierarchical </a:t>
            </a:r>
            <a:r>
              <a:rPr kumimoji="1" lang="en-US" altLang="zh-CN" sz="3200" dirty="0">
                <a:solidFill>
                  <a:srgbClr val="FFFFFF"/>
                </a:solidFill>
              </a:rPr>
              <a:t>Clustering: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Cordes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2000; Salvador et al., 2005)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Self </a:t>
            </a:r>
            <a:r>
              <a:rPr kumimoji="1" lang="en-US" altLang="zh-CN" sz="3200" dirty="0">
                <a:solidFill>
                  <a:srgbClr val="FFFFFF"/>
                </a:solidFill>
              </a:rPr>
              <a:t>Organization Map: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Peltier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.</a:t>
            </a:r>
            <a:r>
              <a:rPr kumimoji="1" lang="en-US" altLang="zh-CN" sz="3200" dirty="0">
                <a:solidFill>
                  <a:srgbClr val="FFFFFF"/>
                </a:solidFill>
              </a:rPr>
              <a:t>...</a:t>
            </a:r>
          </a:p>
          <a:p>
            <a:pPr algn="l"/>
            <a:endParaRPr kumimoji="1" lang="en-US" altLang="zh-CN" sz="32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1632" y="1143000"/>
            <a:ext cx="35914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Integration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51618"/>
            <a:ext cx="7515318" cy="1677382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l"/>
            <a:endParaRPr kumimoji="1" lang="en-US" altLang="zh-CN" sz="100" dirty="0">
              <a:solidFill>
                <a:srgbClr val="FFFF00"/>
              </a:solidFill>
            </a:endParaRPr>
          </a:p>
          <a:p>
            <a:pPr algn="l"/>
            <a:r>
              <a:rPr kumimoji="1" lang="en-US" altLang="zh-CN" sz="3200" dirty="0" smtClean="0">
                <a:solidFill>
                  <a:srgbClr val="FFFF00"/>
                </a:solidFill>
              </a:rPr>
              <a:t>Functional Connectivity</a:t>
            </a:r>
          </a:p>
          <a:p>
            <a:pPr algn="l"/>
            <a:endParaRPr lang="en-US" sz="1200" dirty="0" smtClean="0">
              <a:solidFill>
                <a:srgbClr val="FFFFFF"/>
              </a:solidFill>
            </a:endParaRPr>
          </a:p>
          <a:p>
            <a:pPr algn="l"/>
            <a:endParaRPr lang="en-US" sz="1200" dirty="0">
              <a:solidFill>
                <a:srgbClr val="FFFFFF"/>
              </a:solidFill>
            </a:endParaRPr>
          </a:p>
          <a:p>
            <a:pPr algn="l"/>
            <a:endParaRPr lang="en-US" sz="12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006544"/>
      </p:ext>
    </p:extLst>
  </p:cSld>
  <p:clrMapOvr>
    <a:masterClrMapping/>
  </p:clrMapOvr>
  <p:transition xmlns:p14="http://schemas.microsoft.com/office/powerpoint/2010/main" advTm="455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1" y="1196976"/>
            <a:ext cx="6985000" cy="10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Correlation: </a:t>
            </a:r>
            <a:r>
              <a:rPr kumimoji="1" lang="en-US" altLang="zh-CN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emporal </a:t>
            </a:r>
            <a:r>
              <a:rPr kumimoji="1" lang="en-US" sz="2200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synchrony of spontaneous fluctuations</a:t>
            </a:r>
            <a:endParaRPr kumimoji="1" lang="zh-CN" altLang="en-US" sz="2200" b="1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7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FF"/>
                </a:solidFill>
              </a:rPr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58782" y="5229226"/>
            <a:ext cx="357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37576" y="5229226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</a:rPr>
              <a:t>Resting-state</a:t>
            </a: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9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724402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950316"/>
      </p:ext>
    </p:extLst>
  </p:cSld>
  <p:clrMapOvr>
    <a:masterClrMapping/>
  </p:clrMapOvr>
  <p:transition xmlns:p14="http://schemas.microsoft.com/office/powerpoint/2010/main" advTm="91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49275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lIns="91439" tIns="45719" rIns="91439" bIns="45719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The 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“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Resting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”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 Brain</a:t>
            </a:r>
            <a:endParaRPr lang="en-US" sz="3200" dirty="0">
              <a:solidFill>
                <a:srgbClr val="FFFFFF"/>
              </a:solidFill>
              <a:latin typeface="Calibri" charset="0"/>
              <a:ea typeface="ヒラギノ角ゴ Pro W3" charset="-128"/>
              <a:cs typeface="ヒラギノ角ゴ Pro W3" charset="-128"/>
              <a:sym typeface="Gill Sans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904928" y="6131768"/>
            <a:ext cx="441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Courtesy of Dr. Daniel Margulies</a:t>
            </a:r>
            <a:endParaRPr kumimoji="1" lang="en-US" altLang="zh-CN" sz="2400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475705"/>
      </p:ext>
    </p:extLst>
  </p:cSld>
  <p:clrMapOvr>
    <a:masterClrMapping/>
  </p:clrMapOvr>
  <p:transition xmlns:p14="http://schemas.microsoft.com/office/powerpoint/2010/main" advTm="26129"/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4034"/>
        <p14:stopEvt time="24359" objId="4403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5" descr="kill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2208213"/>
            <a:ext cx="30940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1250951" y="3536950"/>
            <a:ext cx="244475" cy="182563"/>
            <a:chOff x="2736" y="1896"/>
            <a:chExt cx="384" cy="288"/>
          </a:xfrm>
        </p:grpSpPr>
        <p:sp>
          <p:nvSpPr>
            <p:cNvPr id="27710" name="Line 14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1" name="Line 15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2" name="Line 16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3" name="Line 17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4" name="Rectangle 18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15" name="Rectangle 19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0" name="Oval 68"/>
          <p:cNvSpPr>
            <a:spLocks noChangeArrowheads="1"/>
          </p:cNvSpPr>
          <p:nvPr/>
        </p:nvSpPr>
        <p:spPr bwMode="auto">
          <a:xfrm rot="-2703910">
            <a:off x="1061245" y="3413921"/>
            <a:ext cx="617537" cy="473075"/>
          </a:xfrm>
          <a:prstGeom prst="ellipse">
            <a:avLst/>
          </a:prstGeom>
          <a:noFill/>
          <a:ln w="44450">
            <a:solidFill>
              <a:srgbClr val="11FF2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Line 135"/>
          <p:cNvSpPr>
            <a:spLocks noChangeShapeType="1"/>
          </p:cNvSpPr>
          <p:nvPr/>
        </p:nvSpPr>
        <p:spPr bwMode="auto">
          <a:xfrm flipV="1">
            <a:off x="3643314" y="3567113"/>
            <a:ext cx="2135187" cy="31750"/>
          </a:xfrm>
          <a:prstGeom prst="line">
            <a:avLst/>
          </a:prstGeom>
          <a:noFill/>
          <a:ln w="47625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6600"/>
              </a:solidFill>
              <a:latin typeface="Arial"/>
            </a:endParaRPr>
          </a:p>
        </p:txBody>
      </p:sp>
      <p:sp>
        <p:nvSpPr>
          <p:cNvPr id="82" name="Text Box 149"/>
          <p:cNvSpPr txBox="1">
            <a:spLocks noChangeArrowheads="1"/>
          </p:cNvSpPr>
          <p:nvPr/>
        </p:nvSpPr>
        <p:spPr bwMode="auto">
          <a:xfrm>
            <a:off x="804864" y="4379913"/>
            <a:ext cx="236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i="1" dirty="0">
                <a:solidFill>
                  <a:srgbClr val="3366FF"/>
                </a:solidFill>
                <a:latin typeface="Arial"/>
              </a:rPr>
              <a:t>Correlate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1044576" y="2765425"/>
            <a:ext cx="1809750" cy="844550"/>
            <a:chOff x="1044452" y="2765205"/>
            <a:chExt cx="1809216" cy="844184"/>
          </a:xfrm>
        </p:grpSpPr>
        <p:grpSp>
          <p:nvGrpSpPr>
            <p:cNvPr id="4" name="Group 108"/>
            <p:cNvGrpSpPr>
              <a:grpSpLocks noChangeAspect="1"/>
            </p:cNvGrpSpPr>
            <p:nvPr/>
          </p:nvGrpSpPr>
          <p:grpSpPr bwMode="auto">
            <a:xfrm>
              <a:off x="2298577" y="3079367"/>
              <a:ext cx="246139" cy="176460"/>
              <a:chOff x="2736" y="1896"/>
              <a:chExt cx="384" cy="288"/>
            </a:xfrm>
          </p:grpSpPr>
          <p:sp>
            <p:nvSpPr>
              <p:cNvPr id="27704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5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6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7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8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9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108"/>
            <p:cNvGrpSpPr>
              <a:grpSpLocks noChangeAspect="1"/>
            </p:cNvGrpSpPr>
            <p:nvPr/>
          </p:nvGrpSpPr>
          <p:grpSpPr bwMode="auto">
            <a:xfrm>
              <a:off x="1504339" y="2765225"/>
              <a:ext cx="246139" cy="176460"/>
              <a:chOff x="2736" y="1896"/>
              <a:chExt cx="384" cy="288"/>
            </a:xfrm>
          </p:grpSpPr>
          <p:sp>
            <p:nvSpPr>
              <p:cNvPr id="27698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9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0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1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2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703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08"/>
            <p:cNvGrpSpPr>
              <a:grpSpLocks noChangeAspect="1"/>
            </p:cNvGrpSpPr>
            <p:nvPr/>
          </p:nvGrpSpPr>
          <p:grpSpPr bwMode="auto">
            <a:xfrm>
              <a:off x="2607529" y="3219739"/>
              <a:ext cx="246139" cy="176460"/>
              <a:chOff x="2736" y="1896"/>
              <a:chExt cx="384" cy="288"/>
            </a:xfrm>
          </p:grpSpPr>
          <p:sp>
            <p:nvSpPr>
              <p:cNvPr id="27692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3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4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5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6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7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08"/>
            <p:cNvGrpSpPr>
              <a:grpSpLocks noChangeAspect="1"/>
            </p:cNvGrpSpPr>
            <p:nvPr/>
          </p:nvGrpSpPr>
          <p:grpSpPr bwMode="auto">
            <a:xfrm>
              <a:off x="1336552" y="3193667"/>
              <a:ext cx="246139" cy="176460"/>
              <a:chOff x="2736" y="1896"/>
              <a:chExt cx="384" cy="288"/>
            </a:xfrm>
          </p:grpSpPr>
          <p:sp>
            <p:nvSpPr>
              <p:cNvPr id="27686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7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8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0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91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108"/>
            <p:cNvGrpSpPr>
              <a:grpSpLocks noChangeAspect="1"/>
            </p:cNvGrpSpPr>
            <p:nvPr/>
          </p:nvGrpSpPr>
          <p:grpSpPr bwMode="auto">
            <a:xfrm>
              <a:off x="1044452" y="3432952"/>
              <a:ext cx="246139" cy="176460"/>
              <a:chOff x="2736" y="1896"/>
              <a:chExt cx="384" cy="288"/>
            </a:xfrm>
          </p:grpSpPr>
          <p:sp>
            <p:nvSpPr>
              <p:cNvPr id="27680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1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2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3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4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5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9" name="Freeform 54"/>
          <p:cNvSpPr>
            <a:spLocks/>
          </p:cNvSpPr>
          <p:nvPr/>
        </p:nvSpPr>
        <p:spPr bwMode="auto">
          <a:xfrm>
            <a:off x="762000" y="4918077"/>
            <a:ext cx="7653338" cy="1547813"/>
          </a:xfrm>
          <a:custGeom>
            <a:avLst/>
            <a:gdLst>
              <a:gd name="T0" fmla="*/ 0 w 4821"/>
              <a:gd name="T1" fmla="*/ 2147483647 h 975"/>
              <a:gd name="T2" fmla="*/ 2147483647 w 4821"/>
              <a:gd name="T3" fmla="*/ 2147483647 h 975"/>
              <a:gd name="T4" fmla="*/ 2147483647 w 4821"/>
              <a:gd name="T5" fmla="*/ 2147483647 h 975"/>
              <a:gd name="T6" fmla="*/ 2147483647 w 4821"/>
              <a:gd name="T7" fmla="*/ 2147483647 h 975"/>
              <a:gd name="T8" fmla="*/ 2147483647 w 4821"/>
              <a:gd name="T9" fmla="*/ 2147483647 h 975"/>
              <a:gd name="T10" fmla="*/ 2147483647 w 4821"/>
              <a:gd name="T11" fmla="*/ 2147483647 h 975"/>
              <a:gd name="T12" fmla="*/ 2147483647 w 4821"/>
              <a:gd name="T13" fmla="*/ 2147483647 h 975"/>
              <a:gd name="T14" fmla="*/ 2147483647 w 4821"/>
              <a:gd name="T15" fmla="*/ 2147483647 h 975"/>
              <a:gd name="T16" fmla="*/ 2147483647 w 4821"/>
              <a:gd name="T17" fmla="*/ 2147483647 h 975"/>
              <a:gd name="T18" fmla="*/ 2147483647 w 4821"/>
              <a:gd name="T19" fmla="*/ 2147483647 h 975"/>
              <a:gd name="T20" fmla="*/ 2147483647 w 4821"/>
              <a:gd name="T21" fmla="*/ 2147483647 h 975"/>
              <a:gd name="T22" fmla="*/ 2147483647 w 4821"/>
              <a:gd name="T23" fmla="*/ 2147483647 h 975"/>
              <a:gd name="T24" fmla="*/ 2147483647 w 4821"/>
              <a:gd name="T25" fmla="*/ 2147483647 h 975"/>
              <a:gd name="T26" fmla="*/ 2147483647 w 4821"/>
              <a:gd name="T27" fmla="*/ 2147483647 h 975"/>
              <a:gd name="T28" fmla="*/ 2147483647 w 4821"/>
              <a:gd name="T29" fmla="*/ 2147483647 h 975"/>
              <a:gd name="T30" fmla="*/ 2147483647 w 4821"/>
              <a:gd name="T31" fmla="*/ 2147483647 h 975"/>
              <a:gd name="T32" fmla="*/ 2147483647 w 4821"/>
              <a:gd name="T33" fmla="*/ 2147483647 h 975"/>
              <a:gd name="T34" fmla="*/ 2147483647 w 4821"/>
              <a:gd name="T35" fmla="*/ 2147483647 h 975"/>
              <a:gd name="T36" fmla="*/ 2147483647 w 4821"/>
              <a:gd name="T37" fmla="*/ 2147483647 h 975"/>
              <a:gd name="T38" fmla="*/ 2147483647 w 4821"/>
              <a:gd name="T39" fmla="*/ 2147483647 h 975"/>
              <a:gd name="T40" fmla="*/ 2147483647 w 4821"/>
              <a:gd name="T41" fmla="*/ 2147483647 h 975"/>
              <a:gd name="T42" fmla="*/ 2147483647 w 4821"/>
              <a:gd name="T43" fmla="*/ 2147483647 h 975"/>
              <a:gd name="T44" fmla="*/ 2147483647 w 4821"/>
              <a:gd name="T45" fmla="*/ 2147483647 h 975"/>
              <a:gd name="T46" fmla="*/ 2147483647 w 4821"/>
              <a:gd name="T47" fmla="*/ 2147483647 h 975"/>
              <a:gd name="T48" fmla="*/ 2147483647 w 4821"/>
              <a:gd name="T49" fmla="*/ 2147483647 h 975"/>
              <a:gd name="T50" fmla="*/ 2147483647 w 4821"/>
              <a:gd name="T51" fmla="*/ 2147483647 h 975"/>
              <a:gd name="T52" fmla="*/ 2147483647 w 4821"/>
              <a:gd name="T53" fmla="*/ 2147483647 h 975"/>
              <a:gd name="T54" fmla="*/ 2147483647 w 4821"/>
              <a:gd name="T55" fmla="*/ 2147483647 h 975"/>
              <a:gd name="T56" fmla="*/ 2147483647 w 4821"/>
              <a:gd name="T57" fmla="*/ 2147483647 h 975"/>
              <a:gd name="T58" fmla="*/ 2147483647 w 4821"/>
              <a:gd name="T59" fmla="*/ 2147483647 h 975"/>
              <a:gd name="T60" fmla="*/ 2147483647 w 4821"/>
              <a:gd name="T61" fmla="*/ 2147483647 h 975"/>
              <a:gd name="T62" fmla="*/ 2147483647 w 4821"/>
              <a:gd name="T63" fmla="*/ 2147483647 h 975"/>
              <a:gd name="T64" fmla="*/ 2147483647 w 4821"/>
              <a:gd name="T65" fmla="*/ 2147483647 h 975"/>
              <a:gd name="T66" fmla="*/ 2147483647 w 4821"/>
              <a:gd name="T67" fmla="*/ 2147483647 h 975"/>
              <a:gd name="T68" fmla="*/ 2147483647 w 4821"/>
              <a:gd name="T69" fmla="*/ 2147483647 h 975"/>
              <a:gd name="T70" fmla="*/ 2147483647 w 4821"/>
              <a:gd name="T71" fmla="*/ 2147483647 h 975"/>
              <a:gd name="T72" fmla="*/ 2147483647 w 4821"/>
              <a:gd name="T73" fmla="*/ 2147483647 h 975"/>
              <a:gd name="T74" fmla="*/ 2147483647 w 4821"/>
              <a:gd name="T75" fmla="*/ 2147483647 h 975"/>
              <a:gd name="T76" fmla="*/ 2147483647 w 4821"/>
              <a:gd name="T77" fmla="*/ 2147483647 h 975"/>
              <a:gd name="T78" fmla="*/ 2147483647 w 4821"/>
              <a:gd name="T79" fmla="*/ 2147483647 h 975"/>
              <a:gd name="T80" fmla="*/ 2147483647 w 4821"/>
              <a:gd name="T81" fmla="*/ 2147483647 h 975"/>
              <a:gd name="T82" fmla="*/ 2147483647 w 4821"/>
              <a:gd name="T83" fmla="*/ 2147483647 h 975"/>
              <a:gd name="T84" fmla="*/ 2147483647 w 4821"/>
              <a:gd name="T85" fmla="*/ 2147483647 h 975"/>
              <a:gd name="T86" fmla="*/ 2147483647 w 4821"/>
              <a:gd name="T87" fmla="*/ 2147483647 h 975"/>
              <a:gd name="T88" fmla="*/ 2147483647 w 4821"/>
              <a:gd name="T89" fmla="*/ 2147483647 h 975"/>
              <a:gd name="T90" fmla="*/ 2147483647 w 4821"/>
              <a:gd name="T91" fmla="*/ 2147483647 h 975"/>
              <a:gd name="T92" fmla="*/ 2147483647 w 4821"/>
              <a:gd name="T93" fmla="*/ 2147483647 h 9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975"/>
              <a:gd name="T143" fmla="*/ 4821 w 4821"/>
              <a:gd name="T144" fmla="*/ 975 h 97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975">
                <a:moveTo>
                  <a:pt x="0" y="372"/>
                </a:moveTo>
                <a:cubicBezTo>
                  <a:pt x="9" y="406"/>
                  <a:pt x="26" y="523"/>
                  <a:pt x="53" y="576"/>
                </a:cubicBezTo>
                <a:cubicBezTo>
                  <a:pt x="80" y="629"/>
                  <a:pt x="131" y="623"/>
                  <a:pt x="165" y="688"/>
                </a:cubicBezTo>
                <a:cubicBezTo>
                  <a:pt x="199" y="753"/>
                  <a:pt x="225" y="975"/>
                  <a:pt x="257" y="967"/>
                </a:cubicBezTo>
                <a:cubicBezTo>
                  <a:pt x="289" y="959"/>
                  <a:pt x="324" y="686"/>
                  <a:pt x="357" y="640"/>
                </a:cubicBezTo>
                <a:cubicBezTo>
                  <a:pt x="390" y="594"/>
                  <a:pt x="405" y="776"/>
                  <a:pt x="453" y="688"/>
                </a:cubicBezTo>
                <a:cubicBezTo>
                  <a:pt x="501" y="600"/>
                  <a:pt x="581" y="96"/>
                  <a:pt x="645" y="112"/>
                </a:cubicBezTo>
                <a:cubicBezTo>
                  <a:pt x="709" y="128"/>
                  <a:pt x="786" y="763"/>
                  <a:pt x="837" y="784"/>
                </a:cubicBezTo>
                <a:cubicBezTo>
                  <a:pt x="888" y="805"/>
                  <a:pt x="911" y="270"/>
                  <a:pt x="951" y="238"/>
                </a:cubicBezTo>
                <a:cubicBezTo>
                  <a:pt x="991" y="206"/>
                  <a:pt x="1040" y="549"/>
                  <a:pt x="1077" y="592"/>
                </a:cubicBezTo>
                <a:cubicBezTo>
                  <a:pt x="1114" y="635"/>
                  <a:pt x="1138" y="451"/>
                  <a:pt x="1173" y="496"/>
                </a:cubicBezTo>
                <a:cubicBezTo>
                  <a:pt x="1208" y="541"/>
                  <a:pt x="1249" y="868"/>
                  <a:pt x="1289" y="860"/>
                </a:cubicBezTo>
                <a:cubicBezTo>
                  <a:pt x="1329" y="852"/>
                  <a:pt x="1377" y="552"/>
                  <a:pt x="1413" y="448"/>
                </a:cubicBezTo>
                <a:cubicBezTo>
                  <a:pt x="1449" y="344"/>
                  <a:pt x="1469" y="243"/>
                  <a:pt x="1502" y="238"/>
                </a:cubicBezTo>
                <a:cubicBezTo>
                  <a:pt x="1535" y="233"/>
                  <a:pt x="1579" y="404"/>
                  <a:pt x="1609" y="416"/>
                </a:cubicBezTo>
                <a:cubicBezTo>
                  <a:pt x="1639" y="428"/>
                  <a:pt x="1656" y="350"/>
                  <a:pt x="1680" y="309"/>
                </a:cubicBezTo>
                <a:cubicBezTo>
                  <a:pt x="1704" y="268"/>
                  <a:pt x="1726" y="149"/>
                  <a:pt x="1751" y="167"/>
                </a:cubicBezTo>
                <a:cubicBezTo>
                  <a:pt x="1776" y="185"/>
                  <a:pt x="1800" y="348"/>
                  <a:pt x="1831" y="416"/>
                </a:cubicBezTo>
                <a:cubicBezTo>
                  <a:pt x="1862" y="484"/>
                  <a:pt x="1895" y="635"/>
                  <a:pt x="1937" y="576"/>
                </a:cubicBezTo>
                <a:cubicBezTo>
                  <a:pt x="1979" y="517"/>
                  <a:pt x="2046" y="128"/>
                  <a:pt x="2085" y="64"/>
                </a:cubicBezTo>
                <a:cubicBezTo>
                  <a:pt x="2124" y="0"/>
                  <a:pt x="2143" y="186"/>
                  <a:pt x="2169" y="194"/>
                </a:cubicBezTo>
                <a:cubicBezTo>
                  <a:pt x="2195" y="202"/>
                  <a:pt x="2208" y="47"/>
                  <a:pt x="2240" y="114"/>
                </a:cubicBezTo>
                <a:cubicBezTo>
                  <a:pt x="2272" y="181"/>
                  <a:pt x="2332" y="547"/>
                  <a:pt x="2364" y="594"/>
                </a:cubicBezTo>
                <a:cubicBezTo>
                  <a:pt x="2396" y="641"/>
                  <a:pt x="2413" y="411"/>
                  <a:pt x="2435" y="398"/>
                </a:cubicBezTo>
                <a:cubicBezTo>
                  <a:pt x="2457" y="385"/>
                  <a:pt x="2475" y="522"/>
                  <a:pt x="2497" y="514"/>
                </a:cubicBezTo>
                <a:cubicBezTo>
                  <a:pt x="2519" y="506"/>
                  <a:pt x="2538" y="331"/>
                  <a:pt x="2565" y="352"/>
                </a:cubicBezTo>
                <a:cubicBezTo>
                  <a:pt x="2592" y="373"/>
                  <a:pt x="2629" y="617"/>
                  <a:pt x="2661" y="640"/>
                </a:cubicBezTo>
                <a:cubicBezTo>
                  <a:pt x="2693" y="663"/>
                  <a:pt x="2717" y="481"/>
                  <a:pt x="2755" y="487"/>
                </a:cubicBezTo>
                <a:cubicBezTo>
                  <a:pt x="2793" y="493"/>
                  <a:pt x="2849" y="672"/>
                  <a:pt x="2889" y="674"/>
                </a:cubicBezTo>
                <a:cubicBezTo>
                  <a:pt x="2929" y="676"/>
                  <a:pt x="2963" y="510"/>
                  <a:pt x="2997" y="496"/>
                </a:cubicBezTo>
                <a:cubicBezTo>
                  <a:pt x="3031" y="482"/>
                  <a:pt x="3059" y="619"/>
                  <a:pt x="3093" y="592"/>
                </a:cubicBezTo>
                <a:cubicBezTo>
                  <a:pt x="3127" y="565"/>
                  <a:pt x="3147" y="314"/>
                  <a:pt x="3200" y="336"/>
                </a:cubicBezTo>
                <a:cubicBezTo>
                  <a:pt x="3253" y="358"/>
                  <a:pt x="3339" y="739"/>
                  <a:pt x="3413" y="727"/>
                </a:cubicBezTo>
                <a:cubicBezTo>
                  <a:pt x="3487" y="715"/>
                  <a:pt x="3585" y="321"/>
                  <a:pt x="3644" y="265"/>
                </a:cubicBezTo>
                <a:cubicBezTo>
                  <a:pt x="3703" y="209"/>
                  <a:pt x="3733" y="375"/>
                  <a:pt x="3769" y="389"/>
                </a:cubicBezTo>
                <a:cubicBezTo>
                  <a:pt x="3805" y="403"/>
                  <a:pt x="3833" y="333"/>
                  <a:pt x="3861" y="352"/>
                </a:cubicBezTo>
                <a:cubicBezTo>
                  <a:pt x="3889" y="371"/>
                  <a:pt x="3913" y="489"/>
                  <a:pt x="3937" y="505"/>
                </a:cubicBezTo>
                <a:cubicBezTo>
                  <a:pt x="3961" y="521"/>
                  <a:pt x="3986" y="434"/>
                  <a:pt x="4005" y="448"/>
                </a:cubicBezTo>
                <a:cubicBezTo>
                  <a:pt x="4024" y="462"/>
                  <a:pt x="4029" y="612"/>
                  <a:pt x="4053" y="592"/>
                </a:cubicBezTo>
                <a:cubicBezTo>
                  <a:pt x="4077" y="572"/>
                  <a:pt x="4113" y="325"/>
                  <a:pt x="4151" y="327"/>
                </a:cubicBezTo>
                <a:cubicBezTo>
                  <a:pt x="4189" y="329"/>
                  <a:pt x="4244" y="599"/>
                  <a:pt x="4284" y="603"/>
                </a:cubicBezTo>
                <a:cubicBezTo>
                  <a:pt x="4324" y="607"/>
                  <a:pt x="4356" y="378"/>
                  <a:pt x="4389" y="352"/>
                </a:cubicBezTo>
                <a:cubicBezTo>
                  <a:pt x="4422" y="326"/>
                  <a:pt x="4458" y="464"/>
                  <a:pt x="4485" y="448"/>
                </a:cubicBezTo>
                <a:cubicBezTo>
                  <a:pt x="4512" y="432"/>
                  <a:pt x="4527" y="240"/>
                  <a:pt x="4551" y="256"/>
                </a:cubicBezTo>
                <a:cubicBezTo>
                  <a:pt x="4575" y="272"/>
                  <a:pt x="4597" y="529"/>
                  <a:pt x="4629" y="544"/>
                </a:cubicBezTo>
                <a:cubicBezTo>
                  <a:pt x="4661" y="559"/>
                  <a:pt x="4714" y="361"/>
                  <a:pt x="4746" y="345"/>
                </a:cubicBezTo>
                <a:cubicBezTo>
                  <a:pt x="4778" y="329"/>
                  <a:pt x="4806" y="427"/>
                  <a:pt x="4821" y="448"/>
                </a:cubicBezTo>
              </a:path>
            </a:pathLst>
          </a:custGeom>
          <a:noFill/>
          <a:ln w="38100">
            <a:solidFill>
              <a:srgbClr val="36E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115"/>
          <p:cNvGrpSpPr>
            <a:grpSpLocks noChangeAspect="1"/>
          </p:cNvGrpSpPr>
          <p:nvPr/>
        </p:nvGrpSpPr>
        <p:grpSpPr bwMode="auto">
          <a:xfrm>
            <a:off x="1416051" y="3935413"/>
            <a:ext cx="246063" cy="188912"/>
            <a:chOff x="2736" y="1896"/>
            <a:chExt cx="384" cy="288"/>
          </a:xfrm>
        </p:grpSpPr>
        <p:sp>
          <p:nvSpPr>
            <p:cNvPr id="27669" name="Line 116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Line 117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Line 118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Line 119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Rectangle 120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Rectangle 121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7" name="Freeform 63"/>
          <p:cNvSpPr>
            <a:spLocks/>
          </p:cNvSpPr>
          <p:nvPr/>
        </p:nvSpPr>
        <p:spPr bwMode="auto">
          <a:xfrm>
            <a:off x="744539" y="4730752"/>
            <a:ext cx="7653337" cy="1711325"/>
          </a:xfrm>
          <a:custGeom>
            <a:avLst/>
            <a:gdLst>
              <a:gd name="T0" fmla="*/ 0 w 4821"/>
              <a:gd name="T1" fmla="*/ 2147483647 h 1078"/>
              <a:gd name="T2" fmla="*/ 2147483647 w 4821"/>
              <a:gd name="T3" fmla="*/ 2147483647 h 1078"/>
              <a:gd name="T4" fmla="*/ 2147483647 w 4821"/>
              <a:gd name="T5" fmla="*/ 2147483647 h 1078"/>
              <a:gd name="T6" fmla="*/ 2147483647 w 4821"/>
              <a:gd name="T7" fmla="*/ 2147483647 h 1078"/>
              <a:gd name="T8" fmla="*/ 2147483647 w 4821"/>
              <a:gd name="T9" fmla="*/ 2147483647 h 1078"/>
              <a:gd name="T10" fmla="*/ 2147483647 w 4821"/>
              <a:gd name="T11" fmla="*/ 2147483647 h 1078"/>
              <a:gd name="T12" fmla="*/ 2147483647 w 4821"/>
              <a:gd name="T13" fmla="*/ 2147483647 h 1078"/>
              <a:gd name="T14" fmla="*/ 2147483647 w 4821"/>
              <a:gd name="T15" fmla="*/ 2147483647 h 1078"/>
              <a:gd name="T16" fmla="*/ 2147483647 w 4821"/>
              <a:gd name="T17" fmla="*/ 2147483647 h 1078"/>
              <a:gd name="T18" fmla="*/ 2147483647 w 4821"/>
              <a:gd name="T19" fmla="*/ 2147483647 h 1078"/>
              <a:gd name="T20" fmla="*/ 2147483647 w 4821"/>
              <a:gd name="T21" fmla="*/ 2147483647 h 1078"/>
              <a:gd name="T22" fmla="*/ 2147483647 w 4821"/>
              <a:gd name="T23" fmla="*/ 2147483647 h 1078"/>
              <a:gd name="T24" fmla="*/ 2147483647 w 4821"/>
              <a:gd name="T25" fmla="*/ 2147483647 h 1078"/>
              <a:gd name="T26" fmla="*/ 2147483647 w 4821"/>
              <a:gd name="T27" fmla="*/ 2147483647 h 1078"/>
              <a:gd name="T28" fmla="*/ 2147483647 w 4821"/>
              <a:gd name="T29" fmla="*/ 2147483647 h 1078"/>
              <a:gd name="T30" fmla="*/ 2147483647 w 4821"/>
              <a:gd name="T31" fmla="*/ 2147483647 h 1078"/>
              <a:gd name="T32" fmla="*/ 2147483647 w 4821"/>
              <a:gd name="T33" fmla="*/ 2147483647 h 1078"/>
              <a:gd name="T34" fmla="*/ 2147483647 w 4821"/>
              <a:gd name="T35" fmla="*/ 2147483647 h 1078"/>
              <a:gd name="T36" fmla="*/ 2147483647 w 4821"/>
              <a:gd name="T37" fmla="*/ 2147483647 h 1078"/>
              <a:gd name="T38" fmla="*/ 2147483647 w 4821"/>
              <a:gd name="T39" fmla="*/ 2147483647 h 1078"/>
              <a:gd name="T40" fmla="*/ 2147483647 w 4821"/>
              <a:gd name="T41" fmla="*/ 2147483647 h 1078"/>
              <a:gd name="T42" fmla="*/ 2147483647 w 4821"/>
              <a:gd name="T43" fmla="*/ 2147483647 h 1078"/>
              <a:gd name="T44" fmla="*/ 2147483647 w 4821"/>
              <a:gd name="T45" fmla="*/ 2147483647 h 1078"/>
              <a:gd name="T46" fmla="*/ 2147483647 w 4821"/>
              <a:gd name="T47" fmla="*/ 2147483647 h 1078"/>
              <a:gd name="T48" fmla="*/ 2147483647 w 4821"/>
              <a:gd name="T49" fmla="*/ 2147483647 h 1078"/>
              <a:gd name="T50" fmla="*/ 2147483647 w 4821"/>
              <a:gd name="T51" fmla="*/ 2147483647 h 1078"/>
              <a:gd name="T52" fmla="*/ 2147483647 w 4821"/>
              <a:gd name="T53" fmla="*/ 2147483647 h 1078"/>
              <a:gd name="T54" fmla="*/ 2147483647 w 4821"/>
              <a:gd name="T55" fmla="*/ 2147483647 h 1078"/>
              <a:gd name="T56" fmla="*/ 2147483647 w 4821"/>
              <a:gd name="T57" fmla="*/ 2147483647 h 1078"/>
              <a:gd name="T58" fmla="*/ 2147483647 w 4821"/>
              <a:gd name="T59" fmla="*/ 2147483647 h 1078"/>
              <a:gd name="T60" fmla="*/ 2147483647 w 4821"/>
              <a:gd name="T61" fmla="*/ 2147483647 h 1078"/>
              <a:gd name="T62" fmla="*/ 2147483647 w 4821"/>
              <a:gd name="T63" fmla="*/ 2147483647 h 1078"/>
              <a:gd name="T64" fmla="*/ 2147483647 w 4821"/>
              <a:gd name="T65" fmla="*/ 2147483647 h 1078"/>
              <a:gd name="T66" fmla="*/ 2147483647 w 4821"/>
              <a:gd name="T67" fmla="*/ 2147483647 h 1078"/>
              <a:gd name="T68" fmla="*/ 2147483647 w 4821"/>
              <a:gd name="T69" fmla="*/ 2147483647 h 1078"/>
              <a:gd name="T70" fmla="*/ 2147483647 w 4821"/>
              <a:gd name="T71" fmla="*/ 2147483647 h 1078"/>
              <a:gd name="T72" fmla="*/ 2147483647 w 4821"/>
              <a:gd name="T73" fmla="*/ 2147483647 h 1078"/>
              <a:gd name="T74" fmla="*/ 2147483647 w 4821"/>
              <a:gd name="T75" fmla="*/ 2147483647 h 1078"/>
              <a:gd name="T76" fmla="*/ 2147483647 w 4821"/>
              <a:gd name="T77" fmla="*/ 2147483647 h 1078"/>
              <a:gd name="T78" fmla="*/ 2147483647 w 4821"/>
              <a:gd name="T79" fmla="*/ 2147483647 h 1078"/>
              <a:gd name="T80" fmla="*/ 2147483647 w 4821"/>
              <a:gd name="T81" fmla="*/ 2147483647 h 1078"/>
              <a:gd name="T82" fmla="*/ 2147483647 w 4821"/>
              <a:gd name="T83" fmla="*/ 2147483647 h 1078"/>
              <a:gd name="T84" fmla="*/ 2147483647 w 4821"/>
              <a:gd name="T85" fmla="*/ 2147483647 h 1078"/>
              <a:gd name="T86" fmla="*/ 2147483647 w 4821"/>
              <a:gd name="T87" fmla="*/ 2147483647 h 1078"/>
              <a:gd name="T88" fmla="*/ 2147483647 w 4821"/>
              <a:gd name="T89" fmla="*/ 2147483647 h 1078"/>
              <a:gd name="T90" fmla="*/ 2147483647 w 4821"/>
              <a:gd name="T91" fmla="*/ 2147483647 h 1078"/>
              <a:gd name="T92" fmla="*/ 2147483647 w 4821"/>
              <a:gd name="T93" fmla="*/ 2147483647 h 107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1078"/>
              <a:gd name="T143" fmla="*/ 4821 w 4821"/>
              <a:gd name="T144" fmla="*/ 1078 h 107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1078">
                <a:moveTo>
                  <a:pt x="0" y="542"/>
                </a:moveTo>
                <a:cubicBezTo>
                  <a:pt x="9" y="576"/>
                  <a:pt x="26" y="739"/>
                  <a:pt x="53" y="746"/>
                </a:cubicBezTo>
                <a:cubicBezTo>
                  <a:pt x="80" y="753"/>
                  <a:pt x="136" y="534"/>
                  <a:pt x="165" y="584"/>
                </a:cubicBezTo>
                <a:cubicBezTo>
                  <a:pt x="194" y="634"/>
                  <a:pt x="200" y="1025"/>
                  <a:pt x="228" y="1046"/>
                </a:cubicBezTo>
                <a:cubicBezTo>
                  <a:pt x="256" y="1067"/>
                  <a:pt x="296" y="740"/>
                  <a:pt x="334" y="709"/>
                </a:cubicBezTo>
                <a:cubicBezTo>
                  <a:pt x="372" y="678"/>
                  <a:pt x="404" y="888"/>
                  <a:pt x="453" y="858"/>
                </a:cubicBezTo>
                <a:cubicBezTo>
                  <a:pt x="502" y="828"/>
                  <a:pt x="565" y="512"/>
                  <a:pt x="628" y="531"/>
                </a:cubicBezTo>
                <a:cubicBezTo>
                  <a:pt x="691" y="550"/>
                  <a:pt x="782" y="937"/>
                  <a:pt x="832" y="975"/>
                </a:cubicBezTo>
                <a:cubicBezTo>
                  <a:pt x="882" y="1013"/>
                  <a:pt x="897" y="774"/>
                  <a:pt x="930" y="762"/>
                </a:cubicBezTo>
                <a:cubicBezTo>
                  <a:pt x="963" y="750"/>
                  <a:pt x="991" y="892"/>
                  <a:pt x="1028" y="904"/>
                </a:cubicBezTo>
                <a:cubicBezTo>
                  <a:pt x="1065" y="916"/>
                  <a:pt x="1108" y="812"/>
                  <a:pt x="1152" y="833"/>
                </a:cubicBezTo>
                <a:cubicBezTo>
                  <a:pt x="1196" y="854"/>
                  <a:pt x="1245" y="1030"/>
                  <a:pt x="1289" y="1030"/>
                </a:cubicBezTo>
                <a:cubicBezTo>
                  <a:pt x="1333" y="1030"/>
                  <a:pt x="1386" y="839"/>
                  <a:pt x="1419" y="833"/>
                </a:cubicBezTo>
                <a:cubicBezTo>
                  <a:pt x="1452" y="827"/>
                  <a:pt x="1463" y="999"/>
                  <a:pt x="1490" y="993"/>
                </a:cubicBezTo>
                <a:cubicBezTo>
                  <a:pt x="1517" y="987"/>
                  <a:pt x="1549" y="813"/>
                  <a:pt x="1579" y="798"/>
                </a:cubicBezTo>
                <a:cubicBezTo>
                  <a:pt x="1609" y="783"/>
                  <a:pt x="1636" y="987"/>
                  <a:pt x="1668" y="904"/>
                </a:cubicBezTo>
                <a:cubicBezTo>
                  <a:pt x="1700" y="821"/>
                  <a:pt x="1740" y="353"/>
                  <a:pt x="1774" y="300"/>
                </a:cubicBezTo>
                <a:cubicBezTo>
                  <a:pt x="1808" y="247"/>
                  <a:pt x="1844" y="522"/>
                  <a:pt x="1872" y="584"/>
                </a:cubicBezTo>
                <a:cubicBezTo>
                  <a:pt x="1900" y="646"/>
                  <a:pt x="1910" y="762"/>
                  <a:pt x="1943" y="673"/>
                </a:cubicBezTo>
                <a:cubicBezTo>
                  <a:pt x="1976" y="584"/>
                  <a:pt x="2030" y="102"/>
                  <a:pt x="2068" y="51"/>
                </a:cubicBezTo>
                <a:cubicBezTo>
                  <a:pt x="2106" y="0"/>
                  <a:pt x="2141" y="272"/>
                  <a:pt x="2169" y="364"/>
                </a:cubicBezTo>
                <a:cubicBezTo>
                  <a:pt x="2197" y="456"/>
                  <a:pt x="2207" y="599"/>
                  <a:pt x="2236" y="602"/>
                </a:cubicBezTo>
                <a:cubicBezTo>
                  <a:pt x="2265" y="605"/>
                  <a:pt x="2310" y="386"/>
                  <a:pt x="2343" y="380"/>
                </a:cubicBezTo>
                <a:cubicBezTo>
                  <a:pt x="2376" y="374"/>
                  <a:pt x="2409" y="518"/>
                  <a:pt x="2435" y="568"/>
                </a:cubicBezTo>
                <a:cubicBezTo>
                  <a:pt x="2461" y="618"/>
                  <a:pt x="2474" y="606"/>
                  <a:pt x="2497" y="684"/>
                </a:cubicBezTo>
                <a:cubicBezTo>
                  <a:pt x="2520" y="762"/>
                  <a:pt x="2547" y="1017"/>
                  <a:pt x="2574" y="1038"/>
                </a:cubicBezTo>
                <a:cubicBezTo>
                  <a:pt x="2601" y="1059"/>
                  <a:pt x="2628" y="912"/>
                  <a:pt x="2661" y="810"/>
                </a:cubicBezTo>
                <a:cubicBezTo>
                  <a:pt x="2694" y="708"/>
                  <a:pt x="2728" y="435"/>
                  <a:pt x="2770" y="424"/>
                </a:cubicBezTo>
                <a:cubicBezTo>
                  <a:pt x="2812" y="413"/>
                  <a:pt x="2874" y="704"/>
                  <a:pt x="2912" y="744"/>
                </a:cubicBezTo>
                <a:cubicBezTo>
                  <a:pt x="2950" y="784"/>
                  <a:pt x="2967" y="663"/>
                  <a:pt x="2997" y="666"/>
                </a:cubicBezTo>
                <a:cubicBezTo>
                  <a:pt x="3027" y="669"/>
                  <a:pt x="3050" y="798"/>
                  <a:pt x="3093" y="762"/>
                </a:cubicBezTo>
                <a:cubicBezTo>
                  <a:pt x="3136" y="726"/>
                  <a:pt x="3202" y="443"/>
                  <a:pt x="3253" y="450"/>
                </a:cubicBezTo>
                <a:cubicBezTo>
                  <a:pt x="3304" y="457"/>
                  <a:pt x="3354" y="702"/>
                  <a:pt x="3401" y="806"/>
                </a:cubicBezTo>
                <a:cubicBezTo>
                  <a:pt x="3448" y="910"/>
                  <a:pt x="3496" y="1078"/>
                  <a:pt x="3538" y="1076"/>
                </a:cubicBezTo>
                <a:cubicBezTo>
                  <a:pt x="3580" y="1074"/>
                  <a:pt x="3606" y="806"/>
                  <a:pt x="3653" y="791"/>
                </a:cubicBezTo>
                <a:cubicBezTo>
                  <a:pt x="3700" y="776"/>
                  <a:pt x="3782" y="983"/>
                  <a:pt x="3822" y="987"/>
                </a:cubicBezTo>
                <a:cubicBezTo>
                  <a:pt x="3862" y="991"/>
                  <a:pt x="3865" y="903"/>
                  <a:pt x="3893" y="818"/>
                </a:cubicBezTo>
                <a:cubicBezTo>
                  <a:pt x="3921" y="733"/>
                  <a:pt x="3953" y="464"/>
                  <a:pt x="3988" y="478"/>
                </a:cubicBezTo>
                <a:cubicBezTo>
                  <a:pt x="4023" y="492"/>
                  <a:pt x="4069" y="864"/>
                  <a:pt x="4103" y="904"/>
                </a:cubicBezTo>
                <a:cubicBezTo>
                  <a:pt x="4137" y="944"/>
                  <a:pt x="4162" y="740"/>
                  <a:pt x="4192" y="718"/>
                </a:cubicBezTo>
                <a:cubicBezTo>
                  <a:pt x="4222" y="696"/>
                  <a:pt x="4251" y="823"/>
                  <a:pt x="4284" y="773"/>
                </a:cubicBezTo>
                <a:cubicBezTo>
                  <a:pt x="4317" y="723"/>
                  <a:pt x="4355" y="441"/>
                  <a:pt x="4388" y="415"/>
                </a:cubicBezTo>
                <a:cubicBezTo>
                  <a:pt x="4421" y="389"/>
                  <a:pt x="4454" y="526"/>
                  <a:pt x="4485" y="618"/>
                </a:cubicBezTo>
                <a:cubicBezTo>
                  <a:pt x="4516" y="710"/>
                  <a:pt x="4544" y="951"/>
                  <a:pt x="4574" y="966"/>
                </a:cubicBezTo>
                <a:cubicBezTo>
                  <a:pt x="4604" y="981"/>
                  <a:pt x="4634" y="784"/>
                  <a:pt x="4663" y="709"/>
                </a:cubicBezTo>
                <a:cubicBezTo>
                  <a:pt x="4692" y="634"/>
                  <a:pt x="4720" y="530"/>
                  <a:pt x="4746" y="515"/>
                </a:cubicBezTo>
                <a:cubicBezTo>
                  <a:pt x="4772" y="500"/>
                  <a:pt x="4806" y="597"/>
                  <a:pt x="4821" y="618"/>
                </a:cubicBezTo>
              </a:path>
            </a:pathLst>
          </a:custGeom>
          <a:noFill/>
          <a:ln w="38100">
            <a:solidFill>
              <a:srgbClr val="EF100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108"/>
          <p:cNvGrpSpPr>
            <a:grpSpLocks noChangeAspect="1"/>
          </p:cNvGrpSpPr>
          <p:nvPr/>
        </p:nvGrpSpPr>
        <p:grpSpPr bwMode="auto">
          <a:xfrm>
            <a:off x="2362201" y="3441702"/>
            <a:ext cx="246063" cy="188913"/>
            <a:chOff x="2736" y="1896"/>
            <a:chExt cx="384" cy="288"/>
          </a:xfrm>
        </p:grpSpPr>
        <p:sp>
          <p:nvSpPr>
            <p:cNvPr id="27663" name="Line 109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Line 110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Line 111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Line 112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Rectangle 113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Rectangle 114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5" name="Freeform 72"/>
          <p:cNvSpPr>
            <a:spLocks/>
          </p:cNvSpPr>
          <p:nvPr/>
        </p:nvSpPr>
        <p:spPr bwMode="auto">
          <a:xfrm>
            <a:off x="744539" y="4730752"/>
            <a:ext cx="7534275" cy="1831975"/>
          </a:xfrm>
          <a:custGeom>
            <a:avLst/>
            <a:gdLst>
              <a:gd name="T0" fmla="*/ 0 w 4746"/>
              <a:gd name="T1" fmla="*/ 2147483647 h 1154"/>
              <a:gd name="T2" fmla="*/ 2147483647 w 4746"/>
              <a:gd name="T3" fmla="*/ 2147483647 h 1154"/>
              <a:gd name="T4" fmla="*/ 2147483647 w 4746"/>
              <a:gd name="T5" fmla="*/ 2147483647 h 1154"/>
              <a:gd name="T6" fmla="*/ 2147483647 w 4746"/>
              <a:gd name="T7" fmla="*/ 2147483647 h 1154"/>
              <a:gd name="T8" fmla="*/ 2147483647 w 4746"/>
              <a:gd name="T9" fmla="*/ 2147483647 h 1154"/>
              <a:gd name="T10" fmla="*/ 2147483647 w 4746"/>
              <a:gd name="T11" fmla="*/ 2147483647 h 1154"/>
              <a:gd name="T12" fmla="*/ 2147483647 w 4746"/>
              <a:gd name="T13" fmla="*/ 2147483647 h 1154"/>
              <a:gd name="T14" fmla="*/ 2147483647 w 4746"/>
              <a:gd name="T15" fmla="*/ 2147483647 h 1154"/>
              <a:gd name="T16" fmla="*/ 2147483647 w 4746"/>
              <a:gd name="T17" fmla="*/ 2147483647 h 1154"/>
              <a:gd name="T18" fmla="*/ 2147483647 w 4746"/>
              <a:gd name="T19" fmla="*/ 2147483647 h 1154"/>
              <a:gd name="T20" fmla="*/ 2147483647 w 4746"/>
              <a:gd name="T21" fmla="*/ 2147483647 h 1154"/>
              <a:gd name="T22" fmla="*/ 2147483647 w 4746"/>
              <a:gd name="T23" fmla="*/ 2147483647 h 1154"/>
              <a:gd name="T24" fmla="*/ 2147483647 w 4746"/>
              <a:gd name="T25" fmla="*/ 2147483647 h 1154"/>
              <a:gd name="T26" fmla="*/ 2147483647 w 4746"/>
              <a:gd name="T27" fmla="*/ 2147483647 h 1154"/>
              <a:gd name="T28" fmla="*/ 2147483647 w 4746"/>
              <a:gd name="T29" fmla="*/ 2147483647 h 1154"/>
              <a:gd name="T30" fmla="*/ 2147483647 w 4746"/>
              <a:gd name="T31" fmla="*/ 2147483647 h 1154"/>
              <a:gd name="T32" fmla="*/ 2147483647 w 4746"/>
              <a:gd name="T33" fmla="*/ 2147483647 h 1154"/>
              <a:gd name="T34" fmla="*/ 2147483647 w 4746"/>
              <a:gd name="T35" fmla="*/ 2147483647 h 1154"/>
              <a:gd name="T36" fmla="*/ 2147483647 w 4746"/>
              <a:gd name="T37" fmla="*/ 2147483647 h 1154"/>
              <a:gd name="T38" fmla="*/ 2147483647 w 4746"/>
              <a:gd name="T39" fmla="*/ 2147483647 h 1154"/>
              <a:gd name="T40" fmla="*/ 2147483647 w 4746"/>
              <a:gd name="T41" fmla="*/ 2147483647 h 1154"/>
              <a:gd name="T42" fmla="*/ 2147483647 w 4746"/>
              <a:gd name="T43" fmla="*/ 2147483647 h 1154"/>
              <a:gd name="T44" fmla="*/ 2147483647 w 4746"/>
              <a:gd name="T45" fmla="*/ 2147483647 h 1154"/>
              <a:gd name="T46" fmla="*/ 2147483647 w 4746"/>
              <a:gd name="T47" fmla="*/ 2147483647 h 1154"/>
              <a:gd name="T48" fmla="*/ 2147483647 w 4746"/>
              <a:gd name="T49" fmla="*/ 2147483647 h 1154"/>
              <a:gd name="T50" fmla="*/ 2147483647 w 4746"/>
              <a:gd name="T51" fmla="*/ 2147483647 h 1154"/>
              <a:gd name="T52" fmla="*/ 2147483647 w 4746"/>
              <a:gd name="T53" fmla="*/ 2147483647 h 1154"/>
              <a:gd name="T54" fmla="*/ 2147483647 w 4746"/>
              <a:gd name="T55" fmla="*/ 2147483647 h 1154"/>
              <a:gd name="T56" fmla="*/ 2147483647 w 4746"/>
              <a:gd name="T57" fmla="*/ 2147483647 h 1154"/>
              <a:gd name="T58" fmla="*/ 2147483647 w 4746"/>
              <a:gd name="T59" fmla="*/ 2147483647 h 1154"/>
              <a:gd name="T60" fmla="*/ 2147483647 w 4746"/>
              <a:gd name="T61" fmla="*/ 2147483647 h 1154"/>
              <a:gd name="T62" fmla="*/ 2147483647 w 4746"/>
              <a:gd name="T63" fmla="*/ 2147483647 h 1154"/>
              <a:gd name="T64" fmla="*/ 2147483647 w 4746"/>
              <a:gd name="T65" fmla="*/ 2147483647 h 1154"/>
              <a:gd name="T66" fmla="*/ 2147483647 w 4746"/>
              <a:gd name="T67" fmla="*/ 2147483647 h 1154"/>
              <a:gd name="T68" fmla="*/ 2147483647 w 4746"/>
              <a:gd name="T69" fmla="*/ 2147483647 h 1154"/>
              <a:gd name="T70" fmla="*/ 2147483647 w 4746"/>
              <a:gd name="T71" fmla="*/ 2147483647 h 1154"/>
              <a:gd name="T72" fmla="*/ 2147483647 w 4746"/>
              <a:gd name="T73" fmla="*/ 2147483647 h 1154"/>
              <a:gd name="T74" fmla="*/ 2147483647 w 4746"/>
              <a:gd name="T75" fmla="*/ 2147483647 h 1154"/>
              <a:gd name="T76" fmla="*/ 2147483647 w 4746"/>
              <a:gd name="T77" fmla="*/ 2147483647 h 1154"/>
              <a:gd name="T78" fmla="*/ 2147483647 w 4746"/>
              <a:gd name="T79" fmla="*/ 2147483647 h 1154"/>
              <a:gd name="T80" fmla="*/ 2147483647 w 4746"/>
              <a:gd name="T81" fmla="*/ 2147483647 h 1154"/>
              <a:gd name="T82" fmla="*/ 2147483647 w 4746"/>
              <a:gd name="T83" fmla="*/ 2147483647 h 1154"/>
              <a:gd name="T84" fmla="*/ 2147483647 w 4746"/>
              <a:gd name="T85" fmla="*/ 2147483647 h 11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6"/>
              <a:gd name="T130" fmla="*/ 0 h 1154"/>
              <a:gd name="T131" fmla="*/ 4746 w 4746"/>
              <a:gd name="T132" fmla="*/ 1154 h 11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6" h="1154">
                <a:moveTo>
                  <a:pt x="0" y="575"/>
                </a:moveTo>
                <a:cubicBezTo>
                  <a:pt x="15" y="636"/>
                  <a:pt x="62" y="889"/>
                  <a:pt x="89" y="941"/>
                </a:cubicBezTo>
                <a:cubicBezTo>
                  <a:pt x="116" y="993"/>
                  <a:pt x="135" y="881"/>
                  <a:pt x="160" y="888"/>
                </a:cubicBezTo>
                <a:cubicBezTo>
                  <a:pt x="185" y="895"/>
                  <a:pt x="206" y="1072"/>
                  <a:pt x="240" y="986"/>
                </a:cubicBezTo>
                <a:cubicBezTo>
                  <a:pt x="274" y="900"/>
                  <a:pt x="321" y="435"/>
                  <a:pt x="364" y="373"/>
                </a:cubicBezTo>
                <a:cubicBezTo>
                  <a:pt x="407" y="311"/>
                  <a:pt x="453" y="610"/>
                  <a:pt x="497" y="613"/>
                </a:cubicBezTo>
                <a:cubicBezTo>
                  <a:pt x="541" y="616"/>
                  <a:pt x="584" y="343"/>
                  <a:pt x="631" y="390"/>
                </a:cubicBezTo>
                <a:cubicBezTo>
                  <a:pt x="678" y="437"/>
                  <a:pt x="733" y="855"/>
                  <a:pt x="782" y="897"/>
                </a:cubicBezTo>
                <a:cubicBezTo>
                  <a:pt x="831" y="939"/>
                  <a:pt x="877" y="626"/>
                  <a:pt x="924" y="639"/>
                </a:cubicBezTo>
                <a:cubicBezTo>
                  <a:pt x="971" y="652"/>
                  <a:pt x="1026" y="964"/>
                  <a:pt x="1066" y="977"/>
                </a:cubicBezTo>
                <a:cubicBezTo>
                  <a:pt x="1106" y="990"/>
                  <a:pt x="1130" y="814"/>
                  <a:pt x="1164" y="719"/>
                </a:cubicBezTo>
                <a:cubicBezTo>
                  <a:pt x="1198" y="624"/>
                  <a:pt x="1229" y="384"/>
                  <a:pt x="1271" y="408"/>
                </a:cubicBezTo>
                <a:cubicBezTo>
                  <a:pt x="1313" y="432"/>
                  <a:pt x="1383" y="771"/>
                  <a:pt x="1419" y="866"/>
                </a:cubicBezTo>
                <a:cubicBezTo>
                  <a:pt x="1455" y="961"/>
                  <a:pt x="1457" y="1013"/>
                  <a:pt x="1484" y="977"/>
                </a:cubicBezTo>
                <a:cubicBezTo>
                  <a:pt x="1511" y="941"/>
                  <a:pt x="1549" y="802"/>
                  <a:pt x="1582" y="648"/>
                </a:cubicBezTo>
                <a:cubicBezTo>
                  <a:pt x="1615" y="494"/>
                  <a:pt x="1642" y="106"/>
                  <a:pt x="1680" y="53"/>
                </a:cubicBezTo>
                <a:cubicBezTo>
                  <a:pt x="1718" y="0"/>
                  <a:pt x="1775" y="251"/>
                  <a:pt x="1813" y="328"/>
                </a:cubicBezTo>
                <a:cubicBezTo>
                  <a:pt x="1851" y="405"/>
                  <a:pt x="1878" y="508"/>
                  <a:pt x="1911" y="515"/>
                </a:cubicBezTo>
                <a:cubicBezTo>
                  <a:pt x="1944" y="522"/>
                  <a:pt x="1967" y="323"/>
                  <a:pt x="2009" y="373"/>
                </a:cubicBezTo>
                <a:cubicBezTo>
                  <a:pt x="2051" y="423"/>
                  <a:pt x="2123" y="768"/>
                  <a:pt x="2160" y="817"/>
                </a:cubicBezTo>
                <a:cubicBezTo>
                  <a:pt x="2197" y="866"/>
                  <a:pt x="2206" y="722"/>
                  <a:pt x="2231" y="666"/>
                </a:cubicBezTo>
                <a:cubicBezTo>
                  <a:pt x="2256" y="610"/>
                  <a:pt x="2277" y="490"/>
                  <a:pt x="2311" y="479"/>
                </a:cubicBezTo>
                <a:cubicBezTo>
                  <a:pt x="2345" y="468"/>
                  <a:pt x="2399" y="638"/>
                  <a:pt x="2435" y="601"/>
                </a:cubicBezTo>
                <a:cubicBezTo>
                  <a:pt x="2471" y="564"/>
                  <a:pt x="2487" y="184"/>
                  <a:pt x="2524" y="257"/>
                </a:cubicBezTo>
                <a:cubicBezTo>
                  <a:pt x="2561" y="330"/>
                  <a:pt x="2613" y="1039"/>
                  <a:pt x="2657" y="1039"/>
                </a:cubicBezTo>
                <a:cubicBezTo>
                  <a:pt x="2701" y="1039"/>
                  <a:pt x="2749" y="301"/>
                  <a:pt x="2791" y="257"/>
                </a:cubicBezTo>
                <a:cubicBezTo>
                  <a:pt x="2833" y="213"/>
                  <a:pt x="2878" y="740"/>
                  <a:pt x="2912" y="777"/>
                </a:cubicBezTo>
                <a:cubicBezTo>
                  <a:pt x="2946" y="814"/>
                  <a:pt x="2965" y="476"/>
                  <a:pt x="2995" y="479"/>
                </a:cubicBezTo>
                <a:cubicBezTo>
                  <a:pt x="3025" y="482"/>
                  <a:pt x="3053" y="690"/>
                  <a:pt x="3093" y="795"/>
                </a:cubicBezTo>
                <a:cubicBezTo>
                  <a:pt x="3133" y="900"/>
                  <a:pt x="3183" y="1154"/>
                  <a:pt x="3235" y="1110"/>
                </a:cubicBezTo>
                <a:cubicBezTo>
                  <a:pt x="3287" y="1066"/>
                  <a:pt x="3354" y="533"/>
                  <a:pt x="3404" y="533"/>
                </a:cubicBezTo>
                <a:cubicBezTo>
                  <a:pt x="3454" y="533"/>
                  <a:pt x="3492" y="1085"/>
                  <a:pt x="3538" y="1109"/>
                </a:cubicBezTo>
                <a:cubicBezTo>
                  <a:pt x="3584" y="1133"/>
                  <a:pt x="3631" y="718"/>
                  <a:pt x="3680" y="675"/>
                </a:cubicBezTo>
                <a:cubicBezTo>
                  <a:pt x="3729" y="632"/>
                  <a:pt x="3787" y="920"/>
                  <a:pt x="3831" y="853"/>
                </a:cubicBezTo>
                <a:cubicBezTo>
                  <a:pt x="3875" y="786"/>
                  <a:pt x="3914" y="302"/>
                  <a:pt x="3946" y="275"/>
                </a:cubicBezTo>
                <a:cubicBezTo>
                  <a:pt x="3978" y="248"/>
                  <a:pt x="3993" y="681"/>
                  <a:pt x="4026" y="693"/>
                </a:cubicBezTo>
                <a:cubicBezTo>
                  <a:pt x="4059" y="705"/>
                  <a:pt x="4096" y="339"/>
                  <a:pt x="4142" y="346"/>
                </a:cubicBezTo>
                <a:cubicBezTo>
                  <a:pt x="4188" y="353"/>
                  <a:pt x="4262" y="611"/>
                  <a:pt x="4302" y="737"/>
                </a:cubicBezTo>
                <a:cubicBezTo>
                  <a:pt x="4342" y="863"/>
                  <a:pt x="4351" y="1115"/>
                  <a:pt x="4382" y="1101"/>
                </a:cubicBezTo>
                <a:cubicBezTo>
                  <a:pt x="4413" y="1087"/>
                  <a:pt x="4445" y="666"/>
                  <a:pt x="4485" y="651"/>
                </a:cubicBezTo>
                <a:cubicBezTo>
                  <a:pt x="4525" y="636"/>
                  <a:pt x="4586" y="996"/>
                  <a:pt x="4622" y="1013"/>
                </a:cubicBezTo>
                <a:cubicBezTo>
                  <a:pt x="4658" y="1030"/>
                  <a:pt x="4681" y="833"/>
                  <a:pt x="4702" y="755"/>
                </a:cubicBezTo>
                <a:cubicBezTo>
                  <a:pt x="4723" y="677"/>
                  <a:pt x="4739" y="582"/>
                  <a:pt x="4746" y="54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6" name="Picture 136" descr="44_la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1824038"/>
            <a:ext cx="3640138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Rectangle 73"/>
          <p:cNvSpPr>
            <a:spLocks noChangeArrowheads="1"/>
          </p:cNvSpPr>
          <p:nvPr/>
        </p:nvSpPr>
        <p:spPr bwMode="auto">
          <a:xfrm>
            <a:off x="152400" y="1143000"/>
            <a:ext cx="3733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4763">
              <a:spcBef>
                <a:spcPct val="20000"/>
              </a:spcBef>
              <a:buClr>
                <a:srgbClr val="0066CC"/>
              </a:buClr>
              <a:buFont typeface="Times" charset="0"/>
              <a:buNone/>
            </a:pPr>
            <a:r>
              <a:rPr lang="en-US" sz="2800" dirty="0">
                <a:solidFill>
                  <a:srgbClr val="FF7B2C"/>
                </a:solidFill>
                <a:latin typeface="Calibri" charset="0"/>
              </a:rPr>
              <a:t>How do we detect organized patterns of intrinsic activity?</a:t>
            </a:r>
          </a:p>
        </p:txBody>
      </p:sp>
      <p:sp>
        <p:nvSpPr>
          <p:cNvPr id="27662" name="Text Box 5"/>
          <p:cNvSpPr txBox="1">
            <a:spLocks noChangeArrowheads="1"/>
          </p:cNvSpPr>
          <p:nvPr/>
        </p:nvSpPr>
        <p:spPr bwMode="auto">
          <a:xfrm>
            <a:off x="3983038" y="1314273"/>
            <a:ext cx="5160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600" dirty="0">
                <a:solidFill>
                  <a:srgbClr val="D69CFF"/>
                </a:solidFill>
                <a:latin typeface="Calibri" charset="0"/>
              </a:rPr>
              <a:t> Resting State Functional Connectivity</a:t>
            </a:r>
          </a:p>
        </p:txBody>
      </p:sp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909831"/>
      </p:ext>
    </p:extLst>
  </p:cSld>
  <p:clrMapOvr>
    <a:masterClrMapping/>
  </p:clrMapOvr>
  <p:transition xmlns:p14="http://schemas.microsoft.com/office/powerpoint/2010/main" advTm="588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/>
      <p:bldP spid="119" grpId="0" animBg="1"/>
      <p:bldP spid="127" grpId="0" animBg="1"/>
      <p:bldP spid="127" grpId="1" animBg="1"/>
      <p:bldP spid="1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036036" y="6110289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>
                <a:solidFill>
                  <a:srgbClr val="FFFFFF"/>
                </a:solidFill>
              </a:rPr>
              <a:t>Zhang and </a:t>
            </a:r>
            <a:r>
              <a:rPr lang="en-US" altLang="zh-CN" dirty="0" err="1" smtClean="0">
                <a:solidFill>
                  <a:srgbClr val="FFFFFF"/>
                </a:solidFill>
              </a:rPr>
              <a:t>Raichle</a:t>
            </a:r>
            <a:r>
              <a:rPr lang="en-US" altLang="zh-CN" dirty="0" smtClean="0">
                <a:solidFill>
                  <a:srgbClr val="FFFFFF"/>
                </a:solidFill>
              </a:rPr>
              <a:t>, </a:t>
            </a:r>
            <a:r>
              <a:rPr lang="en-US" altLang="zh-CN" dirty="0">
                <a:solidFill>
                  <a:srgbClr val="FFFFFF"/>
                </a:solidFill>
              </a:rPr>
              <a:t>2010. Nat Rev </a:t>
            </a:r>
            <a:r>
              <a:rPr lang="en-US" altLang="zh-CN" dirty="0" err="1">
                <a:solidFill>
                  <a:srgbClr val="FFFFFF"/>
                </a:solidFill>
              </a:rPr>
              <a:t>Neurol</a:t>
            </a:r>
            <a:endParaRPr lang="en-US" altLang="zh-CN" dirty="0">
              <a:solidFill>
                <a:srgbClr val="FFFFFF"/>
              </a:solidFill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910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4214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2154504"/>
      </p:ext>
    </p:extLst>
  </p:cSld>
  <p:clrMapOvr>
    <a:masterClrMapping/>
  </p:clrMapOvr>
  <p:transition xmlns:p14="http://schemas.microsoft.com/office/powerpoint/2010/main" advTm="1904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86" b="1386"/>
          <a:stretch>
            <a:fillRect/>
          </a:stretch>
        </p:blipFill>
        <p:spPr>
          <a:xfrm>
            <a:off x="971600" y="1988840"/>
            <a:ext cx="7226415" cy="46085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28F613B-06EF-774F-82B1-5A6A5139A6AD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4214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Independent Component Analysis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3" y="5661248"/>
            <a:ext cx="70403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Birn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0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Footer Placeholder 3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EE874ACA-9E5A-584E-BEDC-63FF3FD2AE2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43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9583"/>
            <a:ext cx="58531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4045"/>
            <a:ext cx="2995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537269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fr-FR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Gee et al., 2011</a:t>
            </a:r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716463" y="537269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fr-FR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Zuo et al., 2010</a:t>
            </a:r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4214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Voxel</a:t>
            </a:r>
            <a:r>
              <a:rPr kumimoji="1" lang="en-US" altLang="zh-CN" sz="2800" b="1" dirty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-mirrored </a:t>
            </a:r>
            <a:r>
              <a:rPr kumimoji="1" lang="en-US" altLang="zh-CN" sz="2800" b="1" dirty="0" err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homotopic</a:t>
            </a:r>
            <a:r>
              <a:rPr kumimoji="1" lang="en-US" altLang="zh-CN" sz="2800" b="1" dirty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connectivity (VMHC)</a:t>
            </a:r>
          </a:p>
        </p:txBody>
      </p:sp>
    </p:spTree>
    <p:extLst>
      <p:ext uri="{BB962C8B-B14F-4D97-AF65-F5344CB8AC3E}">
        <p14:creationId xmlns:p14="http://schemas.microsoft.com/office/powerpoint/2010/main" val="3857269180"/>
      </p:ext>
    </p:extLst>
  </p:cSld>
  <p:clrMapOvr>
    <a:masterClrMapping/>
  </p:clrMapOvr>
  <p:transition xmlns:p14="http://schemas.microsoft.com/office/powerpoint/2010/main" advTm="4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3005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06084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911405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35867" y="6405564"/>
            <a:ext cx="18274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46083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37875AF-61E5-6B41-A47F-FB18DC34F15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19251" y="2559050"/>
            <a:ext cx="2447925" cy="1798638"/>
            <a:chOff x="0" y="0"/>
            <a:chExt cx="1326" cy="941"/>
          </a:xfrm>
        </p:grpSpPr>
        <p:sp>
          <p:nvSpPr>
            <p:cNvPr id="46148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49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0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1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2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3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4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5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6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57" name="AutoShape 28"/>
            <p:cNvCxnSpPr>
              <a:cxnSpLocks noChangeShapeType="1"/>
              <a:stCxn id="46154" idx="1"/>
              <a:endCxn id="46148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58" name="AutoShape 29"/>
            <p:cNvCxnSpPr>
              <a:cxnSpLocks noChangeShapeType="1"/>
              <a:stCxn id="46149" idx="5"/>
              <a:endCxn id="46156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59" name="AutoShape 30"/>
            <p:cNvCxnSpPr>
              <a:cxnSpLocks noChangeShapeType="1"/>
              <a:stCxn id="46151" idx="0"/>
              <a:endCxn id="46154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0" name="AutoShape 31"/>
            <p:cNvCxnSpPr>
              <a:cxnSpLocks noChangeShapeType="1"/>
              <a:stCxn id="46153" idx="6"/>
              <a:endCxn id="46151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1" name="AutoShape 32"/>
            <p:cNvCxnSpPr>
              <a:cxnSpLocks noChangeShapeType="1"/>
              <a:stCxn id="46149" idx="6"/>
              <a:endCxn id="46148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2" name="AutoShape 33"/>
            <p:cNvCxnSpPr>
              <a:cxnSpLocks noChangeShapeType="1"/>
              <a:stCxn id="46150" idx="4"/>
              <a:endCxn id="46149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3" name="AutoShape 34"/>
            <p:cNvCxnSpPr>
              <a:cxnSpLocks noChangeShapeType="1"/>
              <a:stCxn id="46156" idx="6"/>
              <a:endCxn id="46154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4" name="AutoShape 35"/>
            <p:cNvCxnSpPr>
              <a:cxnSpLocks noChangeShapeType="1"/>
              <a:stCxn id="46149" idx="3"/>
              <a:endCxn id="46155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5" name="AutoShape 36"/>
            <p:cNvCxnSpPr>
              <a:cxnSpLocks noChangeShapeType="1"/>
              <a:stCxn id="46155" idx="3"/>
              <a:endCxn id="46170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6" name="AutoShape 37"/>
            <p:cNvCxnSpPr>
              <a:cxnSpLocks noChangeShapeType="1"/>
              <a:stCxn id="46156" idx="3"/>
              <a:endCxn id="46153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7" name="AutoShape 38"/>
            <p:cNvCxnSpPr>
              <a:cxnSpLocks noChangeShapeType="1"/>
              <a:stCxn id="46152" idx="5"/>
              <a:endCxn id="46155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8" name="AutoShape 39"/>
            <p:cNvCxnSpPr>
              <a:cxnSpLocks noChangeShapeType="1"/>
              <a:stCxn id="46155" idx="5"/>
              <a:endCxn id="46153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9" name="AutoShape 40"/>
            <p:cNvCxnSpPr>
              <a:cxnSpLocks noChangeShapeType="1"/>
              <a:stCxn id="46156" idx="5"/>
              <a:endCxn id="46151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sp>
          <p:nvSpPr>
            <p:cNvPr id="46170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71" name="AutoShape 42"/>
            <p:cNvCxnSpPr>
              <a:cxnSpLocks noChangeShapeType="1"/>
              <a:stCxn id="46152" idx="4"/>
              <a:endCxn id="46170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2" name="AutoShape 43"/>
            <p:cNvCxnSpPr>
              <a:cxnSpLocks noChangeShapeType="1"/>
              <a:stCxn id="46153" idx="7"/>
              <a:endCxn id="46154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3" name="AutoShape 32"/>
            <p:cNvCxnSpPr>
              <a:cxnSpLocks noChangeShapeType="1"/>
              <a:stCxn id="46156" idx="7"/>
              <a:endCxn id="46148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4" name="AutoShape 32"/>
            <p:cNvCxnSpPr>
              <a:cxnSpLocks noChangeShapeType="1"/>
              <a:stCxn id="46150" idx="5"/>
              <a:endCxn id="46156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5" name="AutoShape 32"/>
            <p:cNvCxnSpPr>
              <a:cxnSpLocks noChangeShapeType="1"/>
              <a:stCxn id="46155" idx="6"/>
              <a:endCxn id="46156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03801" y="1622425"/>
            <a:ext cx="2105025" cy="1493838"/>
            <a:chOff x="0" y="0"/>
            <a:chExt cx="1326" cy="941"/>
          </a:xfrm>
        </p:grpSpPr>
        <p:sp>
          <p:nvSpPr>
            <p:cNvPr id="46120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1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2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3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4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5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6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7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8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29" name="AutoShape 28"/>
            <p:cNvCxnSpPr>
              <a:cxnSpLocks noChangeShapeType="1"/>
              <a:stCxn id="46126" idx="1"/>
              <a:endCxn id="46120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30" name="AutoShape 29"/>
            <p:cNvCxnSpPr>
              <a:cxnSpLocks noChangeShapeType="1"/>
              <a:stCxn id="46121" idx="5"/>
              <a:endCxn id="46128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31" name="AutoShape 30"/>
            <p:cNvCxnSpPr>
              <a:cxnSpLocks noChangeShapeType="1"/>
              <a:stCxn id="46123" idx="0"/>
              <a:endCxn id="46126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2" name="AutoShape 31"/>
            <p:cNvCxnSpPr>
              <a:cxnSpLocks noChangeShapeType="1"/>
              <a:stCxn id="46125" idx="6"/>
              <a:endCxn id="46123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3" name="AutoShape 32"/>
            <p:cNvCxnSpPr>
              <a:cxnSpLocks noChangeShapeType="1"/>
              <a:stCxn id="46121" idx="6"/>
              <a:endCxn id="46120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4" name="AutoShape 33"/>
            <p:cNvCxnSpPr>
              <a:cxnSpLocks noChangeShapeType="1"/>
              <a:stCxn id="46122" idx="4"/>
              <a:endCxn id="46121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5" name="AutoShape 34"/>
            <p:cNvCxnSpPr>
              <a:cxnSpLocks noChangeShapeType="1"/>
              <a:stCxn id="46128" idx="6"/>
              <a:endCxn id="46126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6" name="AutoShape 35"/>
            <p:cNvCxnSpPr>
              <a:cxnSpLocks noChangeShapeType="1"/>
              <a:stCxn id="46121" idx="3"/>
              <a:endCxn id="46127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7" name="AutoShape 36"/>
            <p:cNvCxnSpPr>
              <a:cxnSpLocks noChangeShapeType="1"/>
              <a:stCxn id="46127" idx="3"/>
              <a:endCxn id="46142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8" name="AutoShape 37"/>
            <p:cNvCxnSpPr>
              <a:cxnSpLocks noChangeShapeType="1"/>
              <a:stCxn id="46128" idx="3"/>
              <a:endCxn id="46125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9" name="AutoShape 38"/>
            <p:cNvCxnSpPr>
              <a:cxnSpLocks noChangeShapeType="1"/>
              <a:stCxn id="46124" idx="5"/>
              <a:endCxn id="46127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40" name="AutoShape 39"/>
            <p:cNvCxnSpPr>
              <a:cxnSpLocks noChangeShapeType="1"/>
              <a:stCxn id="46127" idx="5"/>
              <a:endCxn id="46125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1" name="AutoShape 40"/>
            <p:cNvCxnSpPr>
              <a:cxnSpLocks noChangeShapeType="1"/>
              <a:stCxn id="46128" idx="5"/>
              <a:endCxn id="46123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sp>
          <p:nvSpPr>
            <p:cNvPr id="46142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43" name="AutoShape 42"/>
            <p:cNvCxnSpPr>
              <a:cxnSpLocks noChangeShapeType="1"/>
              <a:stCxn id="46124" idx="4"/>
              <a:endCxn id="46142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4" name="AutoShape 43"/>
            <p:cNvCxnSpPr>
              <a:cxnSpLocks noChangeShapeType="1"/>
              <a:stCxn id="46125" idx="7"/>
              <a:endCxn id="46126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5" name="AutoShape 32"/>
            <p:cNvCxnSpPr>
              <a:cxnSpLocks noChangeShapeType="1"/>
              <a:stCxn id="46128" idx="7"/>
              <a:endCxn id="46120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46" name="AutoShape 32"/>
            <p:cNvCxnSpPr>
              <a:cxnSpLocks noChangeShapeType="1"/>
              <a:stCxn id="46122" idx="5"/>
              <a:endCxn id="46128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47" name="AutoShape 32"/>
            <p:cNvCxnSpPr>
              <a:cxnSpLocks noChangeShapeType="1"/>
              <a:stCxn id="46127" idx="6"/>
              <a:endCxn id="46128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075239" y="3422650"/>
            <a:ext cx="2105025" cy="1493838"/>
            <a:chOff x="0" y="0"/>
            <a:chExt cx="1326" cy="941"/>
          </a:xfrm>
        </p:grpSpPr>
        <p:sp>
          <p:nvSpPr>
            <p:cNvPr id="46092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3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4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5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6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7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8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9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00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01" name="AutoShape 28"/>
            <p:cNvCxnSpPr>
              <a:cxnSpLocks noChangeShapeType="1"/>
              <a:stCxn id="46098" idx="1"/>
              <a:endCxn id="46092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02" name="AutoShape 29"/>
            <p:cNvCxnSpPr>
              <a:cxnSpLocks noChangeShapeType="1"/>
              <a:stCxn id="46093" idx="5"/>
              <a:endCxn id="46100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03" name="AutoShape 30"/>
            <p:cNvCxnSpPr>
              <a:cxnSpLocks noChangeShapeType="1"/>
              <a:stCxn id="46095" idx="0"/>
              <a:endCxn id="46098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4" name="AutoShape 31"/>
            <p:cNvCxnSpPr>
              <a:cxnSpLocks noChangeShapeType="1"/>
              <a:stCxn id="46097" idx="6"/>
              <a:endCxn id="46095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5" name="AutoShape 32"/>
            <p:cNvCxnSpPr>
              <a:cxnSpLocks noChangeShapeType="1"/>
              <a:stCxn id="46093" idx="6"/>
              <a:endCxn id="46092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6" name="AutoShape 33"/>
            <p:cNvCxnSpPr>
              <a:cxnSpLocks noChangeShapeType="1"/>
              <a:stCxn id="46094" idx="4"/>
              <a:endCxn id="46093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7" name="AutoShape 34"/>
            <p:cNvCxnSpPr>
              <a:cxnSpLocks noChangeShapeType="1"/>
              <a:stCxn id="46100" idx="6"/>
              <a:endCxn id="46098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08" name="AutoShape 35"/>
            <p:cNvCxnSpPr>
              <a:cxnSpLocks noChangeShapeType="1"/>
              <a:stCxn id="46093" idx="3"/>
              <a:endCxn id="46099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9" name="AutoShape 36"/>
            <p:cNvCxnSpPr>
              <a:cxnSpLocks noChangeShapeType="1"/>
              <a:stCxn id="46099" idx="3"/>
              <a:endCxn id="46114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0" name="AutoShape 37"/>
            <p:cNvCxnSpPr>
              <a:cxnSpLocks noChangeShapeType="1"/>
              <a:stCxn id="46100" idx="3"/>
              <a:endCxn id="46097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1" name="AutoShape 38"/>
            <p:cNvCxnSpPr>
              <a:cxnSpLocks noChangeShapeType="1"/>
              <a:stCxn id="46096" idx="5"/>
              <a:endCxn id="46099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12" name="AutoShape 39"/>
            <p:cNvCxnSpPr>
              <a:cxnSpLocks noChangeShapeType="1"/>
              <a:stCxn id="46099" idx="5"/>
              <a:endCxn id="46097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3" name="AutoShape 40"/>
            <p:cNvCxnSpPr>
              <a:cxnSpLocks noChangeShapeType="1"/>
              <a:stCxn id="46100" idx="5"/>
              <a:endCxn id="46095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sp>
          <p:nvSpPr>
            <p:cNvPr id="46114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rgbClr val="B1E2FB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15" name="AutoShape 42"/>
            <p:cNvCxnSpPr>
              <a:cxnSpLocks noChangeShapeType="1"/>
              <a:stCxn id="46096" idx="4"/>
              <a:endCxn id="46114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6" name="AutoShape 43"/>
            <p:cNvCxnSpPr>
              <a:cxnSpLocks noChangeShapeType="1"/>
              <a:stCxn id="46097" idx="7"/>
              <a:endCxn id="46098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7" name="AutoShape 32"/>
            <p:cNvCxnSpPr>
              <a:cxnSpLocks noChangeShapeType="1"/>
              <a:stCxn id="46100" idx="7"/>
              <a:endCxn id="46092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8" name="AutoShape 32"/>
            <p:cNvCxnSpPr>
              <a:cxnSpLocks noChangeShapeType="1"/>
              <a:stCxn id="46094" idx="5"/>
              <a:endCxn id="46100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19" name="AutoShape 32"/>
            <p:cNvCxnSpPr>
              <a:cxnSpLocks noChangeShapeType="1"/>
              <a:stCxn id="46099" idx="6"/>
              <a:endCxn id="46100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</p:grpSp>
      <p:sp>
        <p:nvSpPr>
          <p:cNvPr id="628831" name="Line 95"/>
          <p:cNvSpPr>
            <a:spLocks noChangeShapeType="1"/>
          </p:cNvSpPr>
          <p:nvPr/>
        </p:nvSpPr>
        <p:spPr bwMode="auto">
          <a:xfrm>
            <a:off x="4283076" y="3422650"/>
            <a:ext cx="720725" cy="158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8832" name="Rectangle 96"/>
          <p:cNvSpPr>
            <a:spLocks noChangeArrowheads="1"/>
          </p:cNvSpPr>
          <p:nvPr/>
        </p:nvSpPr>
        <p:spPr bwMode="auto">
          <a:xfrm>
            <a:off x="1856076" y="4359275"/>
            <a:ext cx="212667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</a:rPr>
              <a:t>Association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lang="en-US" altLang="zh-CN" dirty="0" smtClean="0">
                <a:solidFill>
                  <a:srgbClr val="FFFFFF"/>
                </a:solidFill>
              </a:rPr>
              <a:t>(undirected network)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28833" name="Rectangle 97"/>
          <p:cNvSpPr>
            <a:spLocks noChangeArrowheads="1"/>
          </p:cNvSpPr>
          <p:nvPr/>
        </p:nvSpPr>
        <p:spPr bwMode="auto">
          <a:xfrm>
            <a:off x="5232219" y="5078415"/>
            <a:ext cx="18958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</a:rPr>
              <a:t>Directionality</a:t>
            </a:r>
          </a:p>
          <a:p>
            <a:r>
              <a:rPr lang="en-US" altLang="zh-CN" dirty="0" smtClean="0">
                <a:solidFill>
                  <a:srgbClr val="FFFFFF"/>
                </a:solidFill>
              </a:rPr>
              <a:t>Causality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lang="en-US" altLang="zh-CN" dirty="0" smtClean="0">
                <a:solidFill>
                  <a:srgbClr val="FFFFFF"/>
                </a:solidFill>
              </a:rPr>
              <a:t>(directed network)</a:t>
            </a:r>
          </a:p>
        </p:txBody>
      </p:sp>
      <p:sp>
        <p:nvSpPr>
          <p:cNvPr id="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470231"/>
      </p:ext>
    </p:extLst>
  </p:cSld>
  <p:clrMapOvr>
    <a:masterClrMapping/>
  </p:clrMapOvr>
  <p:transition xmlns:p14="http://schemas.microsoft.com/office/powerpoint/2010/main" advTm="274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831" grpId="0" animBg="1"/>
      <p:bldP spid="628832" grpId="0"/>
      <p:bldP spid="6288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1" y="2185547"/>
            <a:ext cx="7696200" cy="35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Statistical techniques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Structural Equation Modeling (McIntosh and Gonzalez-Lima, 1994)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Dynamic Causal Modeling (</a:t>
            </a:r>
            <a:r>
              <a:rPr kumimoji="1" lang="en-US" altLang="zh-CN" dirty="0" err="1">
                <a:solidFill>
                  <a:srgbClr val="FFFFFF"/>
                </a:solidFill>
              </a:rPr>
              <a:t>Friston</a:t>
            </a:r>
            <a:r>
              <a:rPr kumimoji="1" lang="en-US" altLang="zh-CN" dirty="0">
                <a:solidFill>
                  <a:srgbClr val="FFFFFF"/>
                </a:solidFill>
              </a:rPr>
              <a:t>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Granger </a:t>
            </a:r>
            <a:r>
              <a:rPr kumimoji="1" lang="en-US" altLang="zh-CN" dirty="0" smtClean="0">
                <a:solidFill>
                  <a:srgbClr val="FFFFFF"/>
                </a:solidFill>
              </a:rPr>
              <a:t>Causality </a:t>
            </a:r>
            <a:r>
              <a:rPr kumimoji="1" lang="en-US" altLang="zh-CN" dirty="0">
                <a:solidFill>
                  <a:srgbClr val="FFFFFF"/>
                </a:solidFill>
              </a:rPr>
              <a:t>A</a:t>
            </a:r>
            <a:r>
              <a:rPr kumimoji="1" lang="en-US" altLang="zh-CN" dirty="0" smtClean="0">
                <a:solidFill>
                  <a:srgbClr val="FFFFFF"/>
                </a:solidFill>
              </a:rPr>
              <a:t>nalysis </a:t>
            </a:r>
            <a:r>
              <a:rPr kumimoji="1" lang="en-US" altLang="zh-CN" dirty="0">
                <a:solidFill>
                  <a:srgbClr val="FFFFFF"/>
                </a:solidFill>
              </a:rPr>
              <a:t>(</a:t>
            </a:r>
            <a:r>
              <a:rPr kumimoji="1" lang="en-US" altLang="zh-CN" dirty="0">
                <a:solidFill>
                  <a:srgbClr val="FFFF00"/>
                </a:solidFill>
              </a:rPr>
              <a:t>GCA</a:t>
            </a:r>
            <a:r>
              <a:rPr kumimoji="1" lang="en-US" altLang="zh-CN" dirty="0">
                <a:solidFill>
                  <a:srgbClr val="FFFFFF"/>
                </a:solidFill>
              </a:rPr>
              <a:t>) (Granger, 1969; Goebel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...</a:t>
            </a:r>
            <a:r>
              <a:rPr kumimoji="1" lang="en-US" altLang="zh-CN" dirty="0" smtClean="0">
                <a:solidFill>
                  <a:srgbClr val="FFFFFF"/>
                </a:solidFill>
              </a:rPr>
              <a:t>.</a:t>
            </a:r>
            <a:endParaRPr kumimoji="1" lang="en-US" altLang="zh-CN" sz="28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Lesion studies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Brain </a:t>
            </a:r>
            <a:r>
              <a:rPr lang="en-US" sz="2800" dirty="0" smtClean="0">
                <a:solidFill>
                  <a:srgbClr val="FFFFFF"/>
                </a:solidFill>
              </a:rPr>
              <a:t>stimulation</a:t>
            </a:r>
            <a:endParaRPr kumimoji="1" lang="en-US" altLang="zh-CN" sz="2800" dirty="0">
              <a:solidFill>
                <a:srgbClr val="FFFFFF"/>
              </a:solidFill>
            </a:endParaRP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24543" y="6381328"/>
            <a:ext cx="4537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 smtClean="0">
                <a:solidFill>
                  <a:srgbClr val="FFFFFF"/>
                </a:solidFill>
              </a:rPr>
              <a:t>Craddock, , Yan et al., 2013. </a:t>
            </a:r>
            <a:r>
              <a:rPr lang="en-US" dirty="0">
                <a:solidFill>
                  <a:srgbClr val="FFFFFF"/>
                </a:solidFill>
              </a:rPr>
              <a:t>Nat Methods</a:t>
            </a:r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2344"/>
      </p:ext>
    </p:extLst>
  </p:cSld>
  <p:clrMapOvr>
    <a:masterClrMapping/>
  </p:clrMapOvr>
  <p:transition xmlns:p14="http://schemas.microsoft.com/office/powerpoint/2010/main" advTm="392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1" y="836615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</a:t>
            </a:r>
            <a:r>
              <a:rPr kumimoji="1" lang="en-US" sz="2200" b="1" dirty="0" err="1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fMRI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2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37047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1" y="836615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</a:t>
            </a:r>
            <a:r>
              <a:rPr kumimoji="1" lang="en-US" sz="2200" b="1" dirty="0" err="1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fMRI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7" name="Picture 5" descr="Figure 3 Hubs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8155457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7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200" y="3965036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>
                <a:solidFill>
                  <a:srgbClr val="FFFFFF"/>
                </a:solidFill>
              </a:rPr>
              <a:t>PLoS</a:t>
            </a:r>
            <a:r>
              <a:rPr lang="en-US" altLang="zh-CN" dirty="0">
                <a:solidFill>
                  <a:srgbClr val="FFFFFF"/>
                </a:solidFill>
              </a:rPr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00808"/>
            <a:ext cx="6783288" cy="33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559"/>
      </p:ext>
    </p:extLst>
  </p:cSld>
  <p:clrMapOvr>
    <a:masterClrMapping/>
  </p:clrMapOvr>
  <p:transition xmlns:p14="http://schemas.microsoft.com/office/powerpoint/2010/main" advTm="568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2870089" y="1143000"/>
            <a:ext cx="32726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Regional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1752600"/>
            <a:ext cx="762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“</a:t>
            </a:r>
            <a:r>
              <a:rPr lang="en-US" altLang="zh-CN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Integrative</a:t>
            </a:r>
            <a:r>
              <a:rPr lang="zh-CN" altLang="en-US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”</a:t>
            </a:r>
            <a:r>
              <a:rPr lang="en-US" altLang="zh-CN" sz="3200" b="1" kern="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is really good, but: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22098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130000"/>
              </a:lnSpc>
              <a:spcBef>
                <a:spcPct val="15000"/>
              </a:spcBef>
              <a:buClr>
                <a:srgbClr val="85AEFF"/>
              </a:buClr>
              <a:buFont typeface="Wingdings" charset="0"/>
              <a:buNone/>
              <a:defRPr/>
            </a:pPr>
            <a:endParaRPr lang="en-US" altLang="zh-CN" sz="2800" kern="0" smtClean="0">
              <a:solidFill>
                <a:srgbClr val="FFFFFF"/>
              </a:solidFill>
              <a:latin typeface="Comic Sans MS" charset="0"/>
              <a:ea typeface="宋体" charset="0"/>
              <a:cs typeface="Times New Roman" charset="0"/>
            </a:endParaRPr>
          </a:p>
          <a:p>
            <a:pPr marL="342900" indent="-342900" algn="l">
              <a:lnSpc>
                <a:spcPct val="130000"/>
              </a:lnSpc>
              <a:spcBef>
                <a:spcPct val="15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800" kern="0" smtClean="0">
                <a:solidFill>
                  <a:srgbClr val="FFFFFF"/>
                </a:solidFill>
                <a:latin typeface="Comic Sans MS" charset="0"/>
                <a:ea typeface="宋体" charset="0"/>
                <a:cs typeface="Times New Roman" charset="0"/>
              </a:rPr>
              <a:t>           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75125" y="3589338"/>
            <a:ext cx="496887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宋体" charset="0"/>
                <a:cs typeface="宋体" charset="0"/>
              </a:rPr>
              <a:t>Decreased </a:t>
            </a:r>
          </a:p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宋体" charset="0"/>
                <a:cs typeface="宋体" charset="0"/>
              </a:rPr>
              <a:t>functional connectivity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19250" y="5821363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00"/>
                </a:solidFill>
                <a:ea typeface="宋体" charset="0"/>
                <a:cs typeface="宋体" charset="0"/>
              </a:rPr>
              <a:t>Question: Is A, B, C, or……abnormal?</a:t>
            </a:r>
          </a:p>
        </p:txBody>
      </p:sp>
      <p:pic>
        <p:nvPicPr>
          <p:cNvPr id="14" name="Picture 6" descr="connectiv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874962"/>
            <a:ext cx="32400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285304"/>
      </p:ext>
    </p:extLst>
  </p:cSld>
  <p:clrMapOvr>
    <a:masterClrMapping/>
  </p:clrMapOvr>
  <p:transition xmlns:p14="http://schemas.microsoft.com/office/powerpoint/2010/main" advTm="349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2D53E148-7E76-AF47-B59C-91FAE6E19F1F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71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latin typeface="Comic Sans MS" charset="0"/>
                <a:ea typeface="楷体_GB2312" charset="0"/>
                <a:cs typeface="楷体_GB2312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Regional Homogeneity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 (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)</a:t>
            </a:r>
          </a:p>
        </p:txBody>
      </p:sp>
      <p:sp>
        <p:nvSpPr>
          <p:cNvPr id="560131" name="Rectangle 3"/>
          <p:cNvSpPr>
            <a:spLocks noChangeArrowheads="1"/>
          </p:cNvSpPr>
          <p:nvPr/>
        </p:nvSpPr>
        <p:spPr bwMode="auto">
          <a:xfrm>
            <a:off x="539552" y="2276874"/>
            <a:ext cx="76327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3200" dirty="0">
                <a:solidFill>
                  <a:srgbClr val="FFFFFF"/>
                </a:solidFill>
                <a:ea typeface="楷体_GB2312" pitchFamily="49" charset="-122"/>
                <a:cs typeface="楷体_GB2312" pitchFamily="49" charset="-122"/>
              </a:rPr>
              <a:t>Similarity or coherence of  the time courses within a functional cluster</a:t>
            </a:r>
            <a:endParaRPr lang="en-US" altLang="zh-CN" sz="3200" i="1" dirty="0">
              <a:solidFill>
                <a:srgbClr val="FFFFFF"/>
              </a:solidFill>
              <a:ea typeface="楷体_GB2312" pitchFamily="49" charset="-122"/>
              <a:cs typeface="楷体_GB2312" pitchFamily="49" charset="-122"/>
            </a:endParaRPr>
          </a:p>
        </p:txBody>
      </p:sp>
      <p:pic>
        <p:nvPicPr>
          <p:cNvPr id="52228" name="Picture 4" descr="pc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959674"/>
            <a:ext cx="12954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1474788" y="4320034"/>
            <a:ext cx="2159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522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489406"/>
              </p:ext>
            </p:extLst>
          </p:nvPr>
        </p:nvGraphicFramePr>
        <p:xfrm>
          <a:off x="4860925" y="3284986"/>
          <a:ext cx="31464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4" name="Image" r:id="rId4" imgW="13003175" imgH="9041270" progId="">
                  <p:embed/>
                </p:oleObj>
              </mc:Choice>
              <mc:Fallback>
                <p:oleObj name="Image" r:id="rId4" imgW="13003175" imgH="9041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3284986"/>
                        <a:ext cx="31464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5508105" y="6338889"/>
            <a:ext cx="3384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i="1" dirty="0">
                <a:solidFill>
                  <a:srgbClr val="FFFFFF"/>
                </a:solidFill>
                <a:ea typeface="宋体" charset="0"/>
                <a:cs typeface="宋体" charset="0"/>
              </a:rPr>
              <a:t>(</a:t>
            </a:r>
            <a:r>
              <a:rPr lang="en-US" altLang="zh-CN" sz="28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r>
              <a:rPr lang="en-US" altLang="zh-CN" sz="2800" i="1" dirty="0">
                <a:solidFill>
                  <a:srgbClr val="FFFFFF"/>
                </a:solidFill>
                <a:ea typeface="宋体" charset="0"/>
                <a:cs typeface="宋体" charset="0"/>
              </a:rPr>
              <a:t> et al., 2004)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7462" b="22985"/>
          <a:stretch/>
        </p:blipFill>
        <p:spPr>
          <a:xfrm>
            <a:off x="2409677" y="3527797"/>
            <a:ext cx="1946299" cy="1775162"/>
          </a:xfrm>
          <a:prstGeom prst="rect">
            <a:avLst/>
          </a:prstGeom>
        </p:spPr>
      </p:pic>
      <p:sp>
        <p:nvSpPr>
          <p:cNvPr id="560139" name="Line 11"/>
          <p:cNvSpPr>
            <a:spLocks noChangeShapeType="1"/>
          </p:cNvSpPr>
          <p:nvPr/>
        </p:nvSpPr>
        <p:spPr bwMode="auto">
          <a:xfrm>
            <a:off x="1908176" y="4464497"/>
            <a:ext cx="64770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0140" name="Line 12"/>
          <p:cNvSpPr>
            <a:spLocks noChangeShapeType="1"/>
          </p:cNvSpPr>
          <p:nvPr/>
        </p:nvSpPr>
        <p:spPr bwMode="auto">
          <a:xfrm flipV="1">
            <a:off x="4211960" y="4391470"/>
            <a:ext cx="647378" cy="422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5661250"/>
            <a:ext cx="2162944" cy="10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212"/>
      </p:ext>
    </p:extLst>
  </p:cSld>
  <p:clrMapOvr>
    <a:masterClrMapping/>
  </p:clrMapOvr>
  <p:transition xmlns:p14="http://schemas.microsoft.com/office/powerpoint/2010/main" advTm="201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01318B2-6ADD-E542-A9D5-7194A1DB5C23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001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: motor task state vs. pure resting state</a:t>
            </a:r>
            <a:endParaRPr lang="en-US" altLang="zh-CN" sz="1600" b="1" i="1" dirty="0" smtClean="0">
              <a:solidFill>
                <a:srgbClr val="FFFF00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5715000" y="2176463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ea typeface="隶书" charset="0"/>
                <a:cs typeface="隶书" charset="0"/>
              </a:rPr>
              <a:t>Rest &gt; Motor</a:t>
            </a: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5715000" y="293846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ea typeface="隶书" charset="0"/>
                <a:cs typeface="隶书" charset="0"/>
              </a:rPr>
              <a:t>Motor &gt; Rest</a:t>
            </a:r>
          </a:p>
        </p:txBody>
      </p:sp>
      <p:pic>
        <p:nvPicPr>
          <p:cNvPr id="53253" name="Picture 5" descr="ipsiM1_PC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100263"/>
            <a:ext cx="29559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5105400" y="2252663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5181600" y="2328863"/>
            <a:ext cx="3048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5181600" y="3090863"/>
            <a:ext cx="304800" cy="30480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457200" y="3886201"/>
            <a:ext cx="777240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a)  Higher </a:t>
            </a: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in bilateral primary motor cortices during motor task</a:t>
            </a:r>
          </a:p>
          <a:p>
            <a:pPr>
              <a:defRPr/>
            </a:pP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b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)  Higher </a:t>
            </a:r>
            <a:r>
              <a:rPr kumimoji="1" lang="en-US" altLang="zh-CN" sz="2800" dirty="0" err="1">
                <a:solidFill>
                  <a:srgbClr val="FFFFFF"/>
                </a:solidFill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in default mode network (PCC, MPFC, IPL) during rest 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(</a:t>
            </a:r>
            <a:r>
              <a:rPr kumimoji="1" lang="en-US" altLang="zh-CN" sz="2000" i="1" dirty="0" err="1">
                <a:solidFill>
                  <a:srgbClr val="FFFFFF"/>
                </a:solidFill>
                <a:ea typeface="隶书" charset="0"/>
                <a:cs typeface="隶书" charset="0"/>
              </a:rPr>
              <a:t>Raichle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2001; </a:t>
            </a:r>
            <a:r>
              <a:rPr kumimoji="1" lang="en-US" altLang="zh-CN" sz="2000" i="1" dirty="0" err="1">
                <a:solidFill>
                  <a:srgbClr val="FFFFFF"/>
                </a:solidFill>
                <a:ea typeface="隶书" charset="0"/>
                <a:cs typeface="隶书" charset="0"/>
              </a:rPr>
              <a:t>Greicius</a:t>
            </a:r>
            <a:r>
              <a:rPr kumimoji="1" lang="en-US" altLang="zh-CN" sz="2000" i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2003)</a:t>
            </a: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 flipV="1">
            <a:off x="3581400" y="3332163"/>
            <a:ext cx="15240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 flipV="1">
            <a:off x="3581400" y="2417763"/>
            <a:ext cx="457200" cy="1066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7585" y="6248400"/>
            <a:ext cx="195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(</a:t>
            </a:r>
            <a:r>
              <a:rPr lang="en-US" altLang="zh-CN" b="1" i="1" dirty="0" err="1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Zang</a:t>
            </a:r>
            <a:r>
              <a:rPr lang="en-US" altLang="zh-CN" b="1" i="1" dirty="0" smtClean="0">
                <a:solidFill>
                  <a:srgbClr val="FFFFFF"/>
                </a:solidFill>
                <a:latin typeface="Times New Roman"/>
                <a:ea typeface="隶书" charset="0"/>
                <a:cs typeface="Times New Roman"/>
              </a:rPr>
              <a:t> et al., 2004)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138845"/>
      </p:ext>
    </p:extLst>
  </p:cSld>
  <p:clrMapOvr>
    <a:masterClrMapping/>
  </p:clrMapOvr>
  <p:transition xmlns:p14="http://schemas.microsoft.com/office/powerpoint/2010/main" advTm="391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latin typeface="Times New Roman"/>
                <a:ea typeface="黑体" pitchFamily="2" charset="-122"/>
                <a:cs typeface="Times New Roman"/>
              </a:rPr>
              <a:t>Amplitude </a:t>
            </a:r>
            <a:r>
              <a:rPr lang="en-US" altLang="zh-CN" sz="3200" b="1" dirty="0">
                <a:solidFill>
                  <a:srgbClr val="FFFF00"/>
                </a:solidFill>
                <a:latin typeface="Times New Roman"/>
                <a:ea typeface="黑体" pitchFamily="2" charset="-122"/>
                <a:cs typeface="Times New Roman"/>
              </a:rPr>
              <a:t>of low frequency fluctuations </a:t>
            </a: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6934200" y="6458001"/>
            <a:ext cx="441960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Zang</a:t>
            </a:r>
            <a:r>
              <a:rPr kumimoji="1" lang="en-US" altLang="zh-CN" sz="1400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 et al., 2007</a:t>
            </a:r>
            <a:endParaRPr kumimoji="1" lang="en-US" altLang="zh-CN" sz="1400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268760"/>
            <a:ext cx="4309244" cy="501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585155"/>
      </p:ext>
    </p:extLst>
  </p:cSld>
  <p:clrMapOvr>
    <a:masterClrMapping/>
  </p:clrMapOvr>
  <p:transition xmlns:p14="http://schemas.microsoft.com/office/powerpoint/2010/main" advTm="588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1A38E5C-9100-FB4F-BD6C-1A835A13A509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990600"/>
            <a:ext cx="5689600" cy="1143000"/>
          </a:xfrm>
        </p:spPr>
        <p:txBody>
          <a:bodyPr/>
          <a:lstStyle/>
          <a:p>
            <a:pPr algn="l" eaLnBrk="1" hangingPunct="1"/>
            <a:r>
              <a:rPr lang="en-US" altLang="zh-CN" b="1" dirty="0">
                <a:solidFill>
                  <a:srgbClr val="FFFF00"/>
                </a:solidFill>
                <a:latin typeface="Times New Roman" charset="0"/>
                <a:ea typeface="楷体_GB2312" pitchFamily="49" charset="-122"/>
                <a:cs typeface="楷体_GB2312" pitchFamily="49" charset="-122"/>
              </a:rPr>
              <a:t>ALFF</a:t>
            </a:r>
            <a:endParaRPr lang="en-US" altLang="zh-CN" sz="3200" b="1" dirty="0">
              <a:solidFill>
                <a:srgbClr val="FFFF00"/>
              </a:solidFill>
              <a:latin typeface="Times New Roman" charset="0"/>
              <a:ea typeface="楷体_GB2312" pitchFamily="49" charset="-122"/>
              <a:cs typeface="楷体_GB2312" pitchFamily="49" charset="-122"/>
            </a:endParaRPr>
          </a:p>
        </p:txBody>
      </p:sp>
      <p:sp>
        <p:nvSpPr>
          <p:cNvPr id="552963" name="Line 3"/>
          <p:cNvSpPr>
            <a:spLocks noChangeShapeType="1"/>
          </p:cNvSpPr>
          <p:nvPr/>
        </p:nvSpPr>
        <p:spPr bwMode="auto">
          <a:xfrm flipH="1">
            <a:off x="2778126" y="3105152"/>
            <a:ext cx="503238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4067175" y="4797427"/>
            <a:ext cx="4321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800">
                <a:solidFill>
                  <a:srgbClr val="FFFFFF"/>
                </a:solidFill>
                <a:ea typeface="楷体_GB2312" charset="0"/>
                <a:cs typeface="楷体_GB2312" charset="0"/>
              </a:rPr>
              <a:t>        ALFF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  <a:defRPr/>
            </a:pPr>
            <a:r>
              <a:rPr lang="en-US" altLang="zh-CN" sz="2400" i="1">
                <a:solidFill>
                  <a:srgbClr val="FFFFFF"/>
                </a:solidFill>
                <a:ea typeface="楷体_GB2312" charset="0"/>
                <a:cs typeface="楷体_GB2312" charset="0"/>
              </a:rPr>
              <a:t>(Zang et al., 2007)</a:t>
            </a: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3924301" y="2420939"/>
            <a:ext cx="31686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>
                <a:solidFill>
                  <a:srgbClr val="FFFFFF"/>
                </a:solidFill>
                <a:ea typeface="楷体_GB2312" charset="0"/>
                <a:cs typeface="楷体_GB2312" charset="0"/>
              </a:rPr>
              <a:t>         PET</a:t>
            </a:r>
          </a:p>
          <a:p>
            <a:pPr>
              <a:defRPr/>
            </a:pPr>
            <a:r>
              <a:rPr kumimoji="1" lang="en-US" altLang="zh-CN" sz="2400" i="1">
                <a:solidFill>
                  <a:srgbClr val="FFFFFF"/>
                </a:solidFill>
                <a:ea typeface="隶书" charset="0"/>
                <a:cs typeface="隶书" charset="0"/>
              </a:rPr>
              <a:t>(Raichle et al., 2001)</a:t>
            </a:r>
          </a:p>
        </p:txBody>
      </p:sp>
      <p:graphicFrame>
        <p:nvGraphicFramePr>
          <p:cNvPr id="45062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89088" y="2112963"/>
          <a:ext cx="19732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53" name="Image" r:id="rId4" imgW="1523272" imgH="1612698" progId="">
                  <p:embed/>
                </p:oleObj>
              </mc:Choice>
              <mc:Fallback>
                <p:oleObj name="Image" r:id="rId4" imgW="1523272" imgH="16126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8" y="2112963"/>
                        <a:ext cx="1973262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67" name="Line 7"/>
          <p:cNvSpPr>
            <a:spLocks noChangeShapeType="1"/>
          </p:cNvSpPr>
          <p:nvPr/>
        </p:nvSpPr>
        <p:spPr bwMode="auto">
          <a:xfrm flipV="1">
            <a:off x="1228725" y="3336927"/>
            <a:ext cx="576263" cy="576263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 flipH="1">
            <a:off x="3030539" y="2328865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1660526" y="4705350"/>
          <a:ext cx="2047875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54" name="Image" r:id="rId6" imgW="2946032" imgH="2514286" progId="">
                  <p:embed/>
                </p:oleObj>
              </mc:Choice>
              <mc:Fallback>
                <p:oleObj name="Image" r:id="rId6" imgW="2946032" imgH="25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6" y="4705350"/>
                        <a:ext cx="2047875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0" name="Line 10"/>
          <p:cNvSpPr>
            <a:spLocks noChangeShapeType="1"/>
          </p:cNvSpPr>
          <p:nvPr/>
        </p:nvSpPr>
        <p:spPr bwMode="auto">
          <a:xfrm flipH="1">
            <a:off x="3173414" y="4632327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1" name="Line 11"/>
          <p:cNvSpPr>
            <a:spLocks noChangeShapeType="1"/>
          </p:cNvSpPr>
          <p:nvPr/>
        </p:nvSpPr>
        <p:spPr bwMode="auto">
          <a:xfrm flipV="1">
            <a:off x="1228726" y="5641975"/>
            <a:ext cx="574675" cy="503238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2" name="Line 12"/>
          <p:cNvSpPr>
            <a:spLocks noChangeShapeType="1"/>
          </p:cNvSpPr>
          <p:nvPr/>
        </p:nvSpPr>
        <p:spPr bwMode="auto">
          <a:xfrm flipH="1" flipV="1">
            <a:off x="2700338" y="5805488"/>
            <a:ext cx="1511300" cy="360362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2973" name="Rectangle 13"/>
          <p:cNvSpPr>
            <a:spLocks noChangeArrowheads="1"/>
          </p:cNvSpPr>
          <p:nvPr/>
        </p:nvSpPr>
        <p:spPr bwMode="auto">
          <a:xfrm>
            <a:off x="4356100" y="6021390"/>
            <a:ext cx="12239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3200">
                <a:solidFill>
                  <a:srgbClr val="FFFFFF"/>
                </a:solidFill>
                <a:ea typeface="楷体_GB2312" pitchFamily="49" charset="-122"/>
                <a:cs typeface="楷体_GB2312" pitchFamily="49" charset="-122"/>
              </a:rPr>
              <a:t>noise</a:t>
            </a:r>
            <a:endParaRPr lang="en-US" altLang="zh-CN" sz="3200" i="1">
              <a:solidFill>
                <a:srgbClr val="FFFFFF"/>
              </a:solidFill>
              <a:ea typeface="楷体_GB2312" pitchFamily="49" charset="-122"/>
              <a:cs typeface="楷体_GB2312" pitchFamily="49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7991846"/>
      </p:ext>
    </p:extLst>
  </p:cSld>
  <p:clrMapOvr>
    <a:masterClrMapping/>
  </p:clrMapOvr>
  <p:transition xmlns:p14="http://schemas.microsoft.com/office/powerpoint/2010/main" advTm="2262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773238"/>
            <a:ext cx="2857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8169AFC-5C5C-7E4A-8003-F6E7C4B6666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195513" y="6583363"/>
            <a:ext cx="640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sz="1200"/>
              <a:t>http://psychcentral.com/news/2010/11/03/new-insights-on-brains-internal-wiring/20500.html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940425" y="2492375"/>
            <a:ext cx="25193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All of the human high mental functions such as thinking, emotion and consciousness rely on brain, an extremely complex system (Singer, 1999)</a:t>
            </a:r>
          </a:p>
        </p:txBody>
      </p:sp>
    </p:spTree>
  </p:cSld>
  <p:clrMapOvr>
    <a:masterClrMapping/>
  </p:clrMapOvr>
  <p:transition xmlns:p14="http://schemas.microsoft.com/office/powerpoint/2010/main" advTm="55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E2AC926-5E73-114B-AACC-DA83BEC8EBAE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81000"/>
            <a:ext cx="6694487" cy="1447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Improvement: fractional ALFF</a:t>
            </a:r>
          </a:p>
        </p:txBody>
      </p:sp>
      <p:pic>
        <p:nvPicPr>
          <p:cNvPr id="48131" name="Picture 6" descr="ser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9" y="1458044"/>
            <a:ext cx="72009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334" y="1961281"/>
            <a:ext cx="10350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9108" y="2105744"/>
            <a:ext cx="9969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42" name="Line 10"/>
          <p:cNvSpPr>
            <a:spLocks noChangeShapeType="1"/>
          </p:cNvSpPr>
          <p:nvPr/>
        </p:nvSpPr>
        <p:spPr bwMode="auto">
          <a:xfrm flipH="1">
            <a:off x="2340595" y="2321644"/>
            <a:ext cx="2376488" cy="2159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6043" name="Line 11"/>
          <p:cNvSpPr>
            <a:spLocks noChangeShapeType="1"/>
          </p:cNvSpPr>
          <p:nvPr/>
        </p:nvSpPr>
        <p:spPr bwMode="auto">
          <a:xfrm>
            <a:off x="6444283" y="2824883"/>
            <a:ext cx="1008062" cy="14446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1548434" y="3185244"/>
            <a:ext cx="25923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 err="1">
                <a:solidFill>
                  <a:srgbClr val="000000"/>
                </a:solidFill>
                <a:ea typeface="宋体" charset="0"/>
                <a:cs typeface="宋体" charset="0"/>
              </a:rPr>
              <a:t>Suprasellar</a:t>
            </a:r>
            <a:r>
              <a:rPr lang="en-US" altLang="zh-CN" sz="2800" dirty="0">
                <a:solidFill>
                  <a:srgbClr val="000000"/>
                </a:solidFill>
                <a:ea typeface="宋体" charset="0"/>
                <a:cs typeface="宋体" charset="0"/>
              </a:rPr>
              <a:t> cistern</a:t>
            </a:r>
          </a:p>
        </p:txBody>
      </p:sp>
      <p:sp>
        <p:nvSpPr>
          <p:cNvPr id="556045" name="Text Box 13"/>
          <p:cNvSpPr txBox="1">
            <a:spLocks noChangeArrowheads="1"/>
          </p:cNvSpPr>
          <p:nvPr/>
        </p:nvSpPr>
        <p:spPr bwMode="auto">
          <a:xfrm>
            <a:off x="7093571" y="3329708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>
                <a:solidFill>
                  <a:srgbClr val="000000"/>
                </a:solidFill>
                <a:ea typeface="宋体" charset="0"/>
                <a:cs typeface="宋体" charset="0"/>
              </a:rPr>
              <a:t>PCC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Zou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2008. </a:t>
            </a:r>
            <a:r>
              <a:rPr lang="en-US" sz="1600" dirty="0">
                <a:solidFill>
                  <a:srgbClr val="FFFFFF"/>
                </a:solidFill>
              </a:rPr>
              <a:t>J </a:t>
            </a:r>
            <a:r>
              <a:rPr lang="en-US" sz="1600" dirty="0" err="1">
                <a:solidFill>
                  <a:srgbClr val="FFFFFF"/>
                </a:solidFill>
              </a:rPr>
              <a:t>Neurosci</a:t>
            </a:r>
            <a:r>
              <a:rPr lang="en-US" sz="1600" dirty="0">
                <a:solidFill>
                  <a:srgbClr val="FFFFFF"/>
                </a:solidFill>
              </a:rPr>
              <a:t> Methods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01610"/>
      </p:ext>
    </p:extLst>
  </p:cSld>
  <p:clrMapOvr>
    <a:masterClrMapping/>
  </p:clrMapOvr>
  <p:transition xmlns:p14="http://schemas.microsoft.com/office/powerpoint/2010/main" advTm="1518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E2AC926-5E73-114B-AACC-DA83BEC8EBAE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81000"/>
            <a:ext cx="6694487" cy="1447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Improvement: fractional ALFF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Zou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2008. </a:t>
            </a:r>
            <a:r>
              <a:rPr lang="en-US" sz="1600" dirty="0">
                <a:solidFill>
                  <a:srgbClr val="FFFFFF"/>
                </a:solidFill>
              </a:rPr>
              <a:t>J </a:t>
            </a:r>
            <a:r>
              <a:rPr lang="en-US" sz="1600" dirty="0" err="1">
                <a:solidFill>
                  <a:srgbClr val="FFFFFF"/>
                </a:solidFill>
              </a:rPr>
              <a:t>Neurosci</a:t>
            </a:r>
            <a:r>
              <a:rPr lang="en-US" sz="1600" dirty="0">
                <a:solidFill>
                  <a:srgbClr val="FFFFFF"/>
                </a:solidFill>
              </a:rPr>
              <a:t> Methods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15" name="Picture 10" descr="f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408712" cy="50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487956"/>
      </p:ext>
    </p:extLst>
  </p:cSld>
  <p:clrMapOvr>
    <a:masterClrMapping/>
  </p:clrMapOvr>
  <p:transition xmlns:p14="http://schemas.microsoft.com/office/powerpoint/2010/main" advTm="15187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392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Graph theoretical analysis: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(Salvador et al., 2005,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Bullmore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and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Sporns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, 2009)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Degree connectivity, functional connectivity density, degree centrality: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(Buckner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2009;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Tomasi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>
                <a:solidFill>
                  <a:srgbClr val="FFFFFF"/>
                </a:solidFill>
              </a:rPr>
              <a:t>et 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</a:t>
            </a:r>
            <a:r>
              <a:rPr kumimoji="1" lang="en-US" altLang="zh-CN" sz="2800" dirty="0">
                <a:solidFill>
                  <a:srgbClr val="FFFFFF"/>
                </a:solidFill>
              </a:rPr>
              <a:t>;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Cole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Zuo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143000"/>
            <a:ext cx="34089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Graphical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0738422"/>
      </p:ext>
    </p:extLst>
  </p:cSld>
  <p:clrMapOvr>
    <a:masterClrMapping/>
  </p:clrMapOvr>
  <p:transition xmlns:p14="http://schemas.microsoft.com/office/powerpoint/2010/main" advTm="555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808336"/>
            <a:ext cx="6489700" cy="4746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8100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 err="1">
                <a:solidFill>
                  <a:srgbClr val="FFFFFF"/>
                </a:solidFill>
              </a:rPr>
              <a:t>Bullmore</a:t>
            </a:r>
            <a:r>
              <a:rPr kumimoji="1" lang="en-US" altLang="zh-CN" sz="2000" dirty="0">
                <a:solidFill>
                  <a:srgbClr val="FFFFFF"/>
                </a:solidFill>
              </a:rPr>
              <a:t> and </a:t>
            </a:r>
            <a:r>
              <a:rPr kumimoji="1" lang="en-US" altLang="zh-CN" sz="2000" dirty="0" err="1">
                <a:solidFill>
                  <a:srgbClr val="FFFFFF"/>
                </a:solidFill>
              </a:rPr>
              <a:t>Sporns</a:t>
            </a:r>
            <a:r>
              <a:rPr kumimoji="1" lang="en-US" altLang="zh-CN" sz="2000" dirty="0">
                <a:solidFill>
                  <a:srgbClr val="FFFFFF"/>
                </a:solidFill>
              </a:rPr>
              <a:t>, 2009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69388"/>
      </p:ext>
    </p:extLst>
  </p:cSld>
  <p:clrMapOvr>
    <a:masterClrMapping/>
  </p:clrMapOvr>
  <p:transition xmlns:p14="http://schemas.microsoft.com/office/powerpoint/2010/main" advTm="1901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6011863" y="2030413"/>
            <a:ext cx="410368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  <a:buClr>
                <a:srgbClr val="FFFFFF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rgbClr val="B1E2FB"/>
                </a:solidFill>
              </a:rPr>
              <a:t> </a:t>
            </a:r>
            <a:r>
              <a:rPr lang="en-US" altLang="zh-CN" sz="2000" dirty="0" smtClean="0">
                <a:solidFill>
                  <a:srgbClr val="B1E2FB"/>
                </a:solidFill>
              </a:rPr>
              <a:t>Node</a:t>
            </a:r>
            <a:r>
              <a:rPr lang="en-US" altLang="zh-CN" sz="2000" dirty="0">
                <a:solidFill>
                  <a:srgbClr val="B1E2FB"/>
                </a:solidFill>
              </a:rPr>
              <a:t>: brain region</a:t>
            </a:r>
          </a:p>
          <a:p>
            <a:pPr algn="l" eaLnBrk="0" hangingPunct="0">
              <a:spcBef>
                <a:spcPct val="0"/>
              </a:spcBef>
              <a:buClr>
                <a:srgbClr val="FFFFFF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rgbClr val="B1E2FB"/>
                </a:solidFill>
              </a:rPr>
              <a:t> Link: connection</a:t>
            </a:r>
            <a:endParaRPr lang="en-US" altLang="zh-CN" sz="2000" dirty="0">
              <a:solidFill>
                <a:srgbClr val="B1E2FB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1528763"/>
            <a:ext cx="5903912" cy="4319587"/>
            <a:chOff x="2824" y="781"/>
            <a:chExt cx="3224" cy="2291"/>
          </a:xfrm>
        </p:grpSpPr>
        <p:sp>
          <p:nvSpPr>
            <p:cNvPr id="41995" name="Rectangle 5"/>
            <p:cNvSpPr>
              <a:spLocks noChangeArrowheads="1"/>
            </p:cNvSpPr>
            <p:nvPr/>
          </p:nvSpPr>
          <p:spPr bwMode="auto">
            <a:xfrm>
              <a:off x="4833" y="2549"/>
              <a:ext cx="1215" cy="5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altLang="zh-CN">
                  <a:solidFill>
                    <a:srgbClr val="B1E2FB"/>
                  </a:solidFill>
                  <a:latin typeface="Arial" charset="0"/>
                </a:rPr>
                <a:t>Random</a:t>
              </a:r>
              <a:r>
                <a:rPr lang="en-US" altLang="zh-CN" sz="2000">
                  <a:solidFill>
                    <a:srgbClr val="B1E2FB"/>
                  </a:solidFill>
                  <a:latin typeface="Arial" charset="0"/>
                </a:rPr>
                <a:t>:</a:t>
              </a:r>
            </a:p>
            <a:p>
              <a:pPr algn="l" eaLnBrk="0" hangingPunct="0">
                <a:spcBef>
                  <a:spcPct val="0"/>
                </a:spcBef>
                <a:buClr>
                  <a:srgbClr val="FFFFFF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rgbClr val="B1E2FB"/>
                  </a:solidFill>
                </a:rPr>
                <a:t> low C</a:t>
              </a:r>
              <a:r>
                <a:rPr lang="en-US" altLang="zh-CN" sz="1400">
                  <a:solidFill>
                    <a:srgbClr val="B1E2FB"/>
                  </a:solidFill>
                </a:rPr>
                <a:t>p</a:t>
              </a:r>
              <a:r>
                <a:rPr lang="en-US" altLang="zh-CN">
                  <a:solidFill>
                    <a:srgbClr val="B1E2FB"/>
                  </a:solidFill>
                </a:rPr>
                <a:t> </a:t>
              </a:r>
            </a:p>
            <a:p>
              <a:pPr algn="l" eaLnBrk="0" hangingPunct="0">
                <a:spcBef>
                  <a:spcPct val="0"/>
                </a:spcBef>
                <a:buClr>
                  <a:srgbClr val="FFFFFF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rgbClr val="B1E2FB"/>
                  </a:solidFill>
                </a:rPr>
                <a:t> low L</a:t>
              </a:r>
              <a:r>
                <a:rPr lang="en-US" altLang="zh-CN" sz="1400">
                  <a:solidFill>
                    <a:srgbClr val="B1E2FB"/>
                  </a:solidFill>
                </a:rPr>
                <a:t>p</a:t>
              </a:r>
              <a:endParaRPr lang="en-US" altLang="zh-CN">
                <a:solidFill>
                  <a:srgbClr val="B1E2FB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24" y="781"/>
              <a:ext cx="2748" cy="2291"/>
              <a:chOff x="2824" y="781"/>
              <a:chExt cx="2748" cy="2291"/>
            </a:xfrm>
          </p:grpSpPr>
          <p:sp>
            <p:nvSpPr>
              <p:cNvPr id="41997" name="Rectangle 7"/>
              <p:cNvSpPr>
                <a:spLocks noChangeArrowheads="1"/>
              </p:cNvSpPr>
              <p:nvPr/>
            </p:nvSpPr>
            <p:spPr bwMode="auto">
              <a:xfrm>
                <a:off x="2824" y="781"/>
                <a:ext cx="2748" cy="138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8" name="Text Box 8"/>
              <p:cNvSpPr txBox="1">
                <a:spLocks noChangeArrowheads="1"/>
              </p:cNvSpPr>
              <p:nvPr/>
            </p:nvSpPr>
            <p:spPr bwMode="auto">
              <a:xfrm>
                <a:off x="3066" y="2195"/>
                <a:ext cx="218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zh-CN" sz="1600">
                    <a:solidFill>
                      <a:srgbClr val="FFFFFF"/>
                    </a:solidFill>
                  </a:rPr>
                  <a:t>Watts and Strogatz, 1998. Nature</a:t>
                </a:r>
              </a:p>
            </p:txBody>
          </p:sp>
          <p:pic>
            <p:nvPicPr>
              <p:cNvPr id="41999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 r="1485"/>
              <a:stretch>
                <a:fillRect/>
              </a:stretch>
            </p:blipFill>
            <p:spPr bwMode="auto">
              <a:xfrm>
                <a:off x="2854" y="876"/>
                <a:ext cx="2697" cy="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2000" name="Rectangle 10"/>
              <p:cNvSpPr>
                <a:spLocks noChangeArrowheads="1"/>
              </p:cNvSpPr>
              <p:nvPr/>
            </p:nvSpPr>
            <p:spPr bwMode="auto">
              <a:xfrm>
                <a:off x="3768" y="2580"/>
                <a:ext cx="1215" cy="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rgbClr val="B1E2FB"/>
                    </a:solidFill>
                    <a:latin typeface="Arial" charset="0"/>
                  </a:rPr>
                  <a:t>Small-world: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C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r>
                  <a:rPr lang="en-US" altLang="zh-CN">
                    <a:solidFill>
                      <a:srgbClr val="B1E2FB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low L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endParaRPr lang="en-US" altLang="zh-CN">
                  <a:solidFill>
                    <a:srgbClr val="B1E2FB"/>
                  </a:solidFill>
                </a:endParaRPr>
              </a:p>
            </p:txBody>
          </p:sp>
          <p:sp>
            <p:nvSpPr>
              <p:cNvPr id="42001" name="Rectangle 11"/>
              <p:cNvSpPr>
                <a:spLocks noChangeArrowheads="1"/>
              </p:cNvSpPr>
              <p:nvPr/>
            </p:nvSpPr>
            <p:spPr bwMode="auto">
              <a:xfrm>
                <a:off x="2855" y="2570"/>
                <a:ext cx="1216" cy="5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rgbClr val="B1E2FB"/>
                    </a:solidFill>
                    <a:latin typeface="Arial" charset="0"/>
                  </a:rPr>
                  <a:t>Regular</a:t>
                </a:r>
                <a:r>
                  <a:rPr lang="en-US" altLang="zh-CN" sz="2000">
                    <a:solidFill>
                      <a:srgbClr val="B1E2FB"/>
                    </a:solidFill>
                    <a:latin typeface="Arial" charset="0"/>
                  </a:rPr>
                  <a:t>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C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r>
                  <a:rPr lang="en-US" altLang="zh-CN">
                    <a:solidFill>
                      <a:srgbClr val="B1E2FB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rgbClr val="FFFFFF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rgbClr val="B1E2FB"/>
                    </a:solidFill>
                  </a:rPr>
                  <a:t> high L</a:t>
                </a:r>
                <a:r>
                  <a:rPr lang="en-US" altLang="zh-CN" sz="1400">
                    <a:solidFill>
                      <a:srgbClr val="B1E2FB"/>
                    </a:solidFill>
                  </a:rPr>
                  <a:t>p</a:t>
                </a:r>
                <a:endParaRPr lang="en-US" altLang="zh-CN">
                  <a:solidFill>
                    <a:srgbClr val="B1E2FB"/>
                  </a:solidFill>
                </a:endParaRPr>
              </a:p>
            </p:txBody>
          </p:sp>
        </p:grpSp>
      </p:grpSp>
      <p:sp>
        <p:nvSpPr>
          <p:cNvPr id="41988" name="Rectangle 12"/>
          <p:cNvSpPr>
            <a:spLocks noChangeArrowheads="1"/>
          </p:cNvSpPr>
          <p:nvPr/>
        </p:nvSpPr>
        <p:spPr bwMode="auto">
          <a:xfrm>
            <a:off x="2555875" y="1989138"/>
            <a:ext cx="1304925" cy="13906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936750" y="6405563"/>
            <a:ext cx="1809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41990" name="Text Box 14"/>
          <p:cNvSpPr txBox="1">
            <a:spLocks noChangeArrowheads="1"/>
          </p:cNvSpPr>
          <p:nvPr/>
        </p:nvSpPr>
        <p:spPr bwMode="auto">
          <a:xfrm>
            <a:off x="5975350" y="4811713"/>
            <a:ext cx="31686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00"/>
                </a:solidFill>
              </a:rPr>
              <a:t>Small-world </a:t>
            </a:r>
            <a:r>
              <a:rPr lang="en-US" altLang="zh-CN" dirty="0">
                <a:solidFill>
                  <a:srgbClr val="FFCC00"/>
                </a:solidFill>
              </a:rPr>
              <a:t>networks contain many local links and a few long-distance links (so-called “shortcuts”).</a:t>
            </a:r>
          </a:p>
        </p:txBody>
      </p:sp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1628775" y="6178550"/>
            <a:ext cx="29527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rgbClr val="B1E2FB"/>
                </a:solidFill>
              </a:rPr>
              <a:t>Cp: average clustering of a network</a:t>
            </a:r>
          </a:p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rgbClr val="B1E2FB"/>
                </a:solidFill>
              </a:rPr>
              <a:t>Lp: average shortest path length of a network</a:t>
            </a: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A6DECD2-3E57-AF48-AFEA-7B8AE8045CA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05637"/>
      </p:ext>
    </p:extLst>
  </p:cSld>
  <p:clrMapOvr>
    <a:masterClrMapping/>
  </p:clrMapOvr>
  <p:transition xmlns:p14="http://schemas.microsoft.com/office/powerpoint/2010/main" advTm="2504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63" y="1447800"/>
            <a:ext cx="4826598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84133"/>
            <a:ext cx="4876800" cy="25738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36140" y="2286000"/>
            <a:ext cx="803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 smtClean="0">
                <a:solidFill>
                  <a:srgbClr val="FFFFFF"/>
                </a:solidFill>
              </a:rPr>
              <a:t>Hub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6823" y="5181600"/>
            <a:ext cx="130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dirty="0" smtClean="0">
                <a:solidFill>
                  <a:srgbClr val="FFFFFF"/>
                </a:solidFill>
              </a:rPr>
              <a:t>Module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9512" y="6381328"/>
            <a:ext cx="30963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FF"/>
                </a:solidFill>
              </a:rPr>
              <a:t>Yan et al., 2011. </a:t>
            </a:r>
            <a:r>
              <a:rPr lang="en-US" altLang="zh-CN" dirty="0" err="1" smtClean="0">
                <a:solidFill>
                  <a:srgbClr val="FFFFFF"/>
                </a:solidFill>
              </a:rPr>
              <a:t>PLoS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812107913"/>
      </p:ext>
    </p:extLst>
  </p:cSld>
  <p:clrMapOvr>
    <a:masterClrMapping/>
  </p:clrMapOvr>
  <p:transition xmlns:p14="http://schemas.microsoft.com/office/powerpoint/2010/main" advTm="194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914400"/>
            <a:ext cx="26638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3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dirty="0" smtClean="0">
                <a:solidFill>
                  <a:srgbClr val="FFFF00"/>
                </a:solidFill>
              </a:rPr>
              <a:t>Degree centrality</a:t>
            </a:r>
            <a:endParaRPr lang="en-US" altLang="zh-CN" sz="2400" dirty="0">
              <a:solidFill>
                <a:srgbClr val="FFFF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9" y="1438275"/>
            <a:ext cx="1560512" cy="194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2600" y="3429000"/>
            <a:ext cx="317500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Buckner et al., 2009. </a:t>
            </a:r>
            <a:r>
              <a:rPr lang="en-US" dirty="0">
                <a:solidFill>
                  <a:srgbClr val="FFFFFF"/>
                </a:solidFill>
              </a:rPr>
              <a:t>J </a:t>
            </a:r>
            <a:r>
              <a:rPr lang="en-US" dirty="0" err="1">
                <a:solidFill>
                  <a:srgbClr val="FFFFFF"/>
                </a:solidFill>
              </a:rPr>
              <a:t>Neurosci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038600"/>
            <a:ext cx="2609850" cy="2301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5800" y="6491287"/>
            <a:ext cx="2933700" cy="3667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Cole et al., 2010. </a:t>
            </a:r>
            <a:r>
              <a:rPr lang="en-US" altLang="zh-CN" dirty="0" err="1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552110" y="3505200"/>
            <a:ext cx="2649884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Tomasi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et al., 2010.</a:t>
            </a:r>
            <a:r>
              <a:rPr lang="en-US" altLang="zh-CN" dirty="0" smtClean="0">
                <a:solidFill>
                  <a:srgbClr val="FFFFFF"/>
                </a:solidFill>
              </a:rPr>
              <a:t> PNAS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4038600"/>
            <a:ext cx="2580040" cy="2203450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37528" y="6491287"/>
            <a:ext cx="2983847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>
                <a:solidFill>
                  <a:srgbClr val="FFFFFF"/>
                </a:solidFill>
              </a:rPr>
              <a:t>Zuo</a:t>
            </a:r>
            <a:r>
              <a:rPr lang="en-US" altLang="zh-CN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et al., </a:t>
            </a:r>
            <a:r>
              <a:rPr lang="en-US" altLang="zh-CN" dirty="0" smtClean="0">
                <a:solidFill>
                  <a:srgbClr val="FFFFFF"/>
                </a:solidFill>
              </a:rPr>
              <a:t>2011. </a:t>
            </a:r>
            <a:r>
              <a:rPr lang="en-US" altLang="zh-CN" dirty="0" err="1" smtClean="0">
                <a:solidFill>
                  <a:srgbClr val="FFFFFF"/>
                </a:solidFill>
              </a:rPr>
              <a:t>Cereb</a:t>
            </a:r>
            <a:r>
              <a:rPr lang="en-US" altLang="zh-CN" dirty="0" smtClean="0">
                <a:solidFill>
                  <a:srgbClr val="FFFFFF"/>
                </a:solidFill>
              </a:rPr>
              <a:t> Cortex</a:t>
            </a:r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2104"/>
      </p:ext>
    </p:extLst>
  </p:cSld>
  <p:clrMapOvr>
    <a:masterClrMapping/>
  </p:clrMapOvr>
  <p:transition xmlns:p14="http://schemas.microsoft.com/office/powerpoint/2010/main" advTm="18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37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5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3529" y="5418367"/>
            <a:ext cx="2502571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Chang and Glover, </a:t>
            </a:r>
            <a:r>
              <a:rPr lang="en-US" altLang="zh-CN" dirty="0">
                <a:solidFill>
                  <a:srgbClr val="FFFFFF"/>
                </a:solidFill>
              </a:rPr>
              <a:t>2010. </a:t>
            </a:r>
            <a:endParaRPr lang="en-US" altLang="zh-CN" dirty="0" smtClean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</a:pPr>
            <a:r>
              <a:rPr lang="en-US" altLang="zh-CN" dirty="0" err="1" smtClean="0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61981"/>
            <a:ext cx="2736304" cy="327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7" y="1484786"/>
            <a:ext cx="2355945" cy="1876501"/>
          </a:xfrm>
          <a:prstGeom prst="rect">
            <a:avLst/>
          </a:prstGeom>
        </p:spPr>
      </p:pic>
      <p:pic>
        <p:nvPicPr>
          <p:cNvPr id="4" name="mmc2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9833" y="3573016"/>
            <a:ext cx="2829245" cy="2232248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47865" y="5922423"/>
            <a:ext cx="2400905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Kang, , Yan et al., 2011. </a:t>
            </a:r>
          </a:p>
          <a:p>
            <a:pPr>
              <a:lnSpc>
                <a:spcPct val="50000"/>
              </a:lnSpc>
            </a:pPr>
            <a:r>
              <a:rPr lang="en-US" altLang="zh-CN" dirty="0" err="1" smtClean="0">
                <a:solidFill>
                  <a:srgbClr val="FFFFFF"/>
                </a:solidFill>
              </a:rPr>
              <a:t>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04249" y="6138447"/>
            <a:ext cx="1838589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>
                <a:solidFill>
                  <a:srgbClr val="FFFFFF"/>
                </a:solidFill>
              </a:rPr>
              <a:t>Allen et al., 2013. </a:t>
            </a:r>
          </a:p>
          <a:p>
            <a:pPr>
              <a:lnSpc>
                <a:spcPct val="5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Cereb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Cortex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60" y="1124746"/>
            <a:ext cx="3024336" cy="3703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t="63024"/>
          <a:stretch/>
        </p:blipFill>
        <p:spPr>
          <a:xfrm>
            <a:off x="6581292" y="5013176"/>
            <a:ext cx="2023156" cy="1015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607389"/>
      </p:ext>
    </p:extLst>
  </p:cSld>
  <p:clrMapOvr>
    <a:masterClrMapping/>
  </p:clrMapOvr>
  <p:transition xmlns:p14="http://schemas.microsoft.com/office/powerpoint/2010/main" advTm="3082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  <p:bldP spid="19" grpId="0"/>
      <p:bldP spid="20" grpId="0"/>
    </p:bldLst>
  </p:timing>
  <p:extLst mod="1">
    <p:ext uri="{E180D4A7-C9FB-4DFB-919C-405C955672EB}">
      <p14:showEvtLst xmlns:p14="http://schemas.microsoft.com/office/powerpoint/2010/main">
        <p14:playEvt time="169643" objId="4"/>
        <p14:stopEvt time="192605" objId="4"/>
        <p14:playEvt time="213465" objId="4"/>
        <p14:pauseEvt time="214597" objId="4"/>
        <p14:triggerEvt type="onClick" time="214597" objId="4"/>
        <p14:stopEvt time="217552" objId="4"/>
        <p14:playEvt time="217552" objId="4"/>
        <p14:stopEvt time="223143" objId="4"/>
        <p14:playEvt time="223143" objId="4"/>
        <p14:stopEvt time="225930" objId="4"/>
        <p14:playEvt time="225930" objId="4"/>
        <p14:pauseEvt time="228271" objId="4"/>
        <p14:resumeEvt time="229355" objId="4"/>
        <p14:stopEvt time="250127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38</a:t>
            </a:fld>
            <a:endParaRPr lang="en-US" altLang="zh-CN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5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2464" y="6237312"/>
            <a:ext cx="2905400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Margulies </a:t>
            </a:r>
            <a:r>
              <a:rPr lang="en-US" altLang="zh-CN" dirty="0" smtClean="0">
                <a:solidFill>
                  <a:srgbClr val="FFFFFF"/>
                </a:solidFill>
              </a:rPr>
              <a:t>et al., 2009. </a:t>
            </a:r>
            <a:r>
              <a:rPr lang="en-US" dirty="0" smtClean="0">
                <a:solidFill>
                  <a:srgbClr val="FFFFFF"/>
                </a:solidFill>
              </a:rPr>
              <a:t>PNAS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50722" y="6300028"/>
            <a:ext cx="3942105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Y</a:t>
            </a:r>
            <a:r>
              <a:rPr lang="en-US" altLang="zh-CN" dirty="0" smtClean="0">
                <a:solidFill>
                  <a:srgbClr val="FFFFFF"/>
                </a:solidFill>
              </a:rPr>
              <a:t>ang, , Yan, </a:t>
            </a:r>
            <a:r>
              <a:rPr lang="en-US" altLang="zh-CN" dirty="0" err="1" smtClean="0">
                <a:solidFill>
                  <a:srgbClr val="FFFFFF"/>
                </a:solidFill>
              </a:rPr>
              <a:t>Milham</a:t>
            </a:r>
            <a:r>
              <a:rPr lang="en-US" altLang="zh-CN" dirty="0" smtClean="0">
                <a:solidFill>
                  <a:srgbClr val="FFFFFF"/>
                </a:solidFill>
              </a:rPr>
              <a:t>, 2014. Neuroimage</a:t>
            </a: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2"/>
            <a:ext cx="3312368" cy="442548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1"/>
          <a:stretch/>
        </p:blipFill>
        <p:spPr>
          <a:xfrm>
            <a:off x="4139952" y="1556792"/>
            <a:ext cx="4696286" cy="259228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16" y="4221090"/>
            <a:ext cx="4647456" cy="205113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618776311"/>
      </p:ext>
    </p:extLst>
  </p:cSld>
  <p:clrMapOvr>
    <a:masterClrMapping/>
  </p:clrMapOvr>
  <p:transition xmlns:p14="http://schemas.microsoft.com/office/powerpoint/2010/main" advTm="7531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39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315038" y="1844824"/>
            <a:ext cx="6989213" cy="4729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 smtClean="0">
                <a:solidFill>
                  <a:srgbClr val="FFFFFF"/>
                </a:solidFill>
              </a:rPr>
              <a:t>Voxel strength: ALFF/</a:t>
            </a:r>
            <a:r>
              <a:rPr lang="en-US" sz="3200" dirty="0" err="1" smtClean="0">
                <a:solidFill>
                  <a:srgbClr val="FFFFFF"/>
                </a:solidFill>
              </a:rPr>
              <a:t>fALFF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solidFill>
                  <a:srgbClr val="FFFFFF"/>
                </a:solidFill>
              </a:rPr>
              <a:t>Regional synchronization: </a:t>
            </a:r>
            <a:r>
              <a:rPr lang="en-US" sz="3200" dirty="0" err="1" smtClean="0">
                <a:solidFill>
                  <a:srgbClr val="FFFFFF"/>
                </a:solidFill>
              </a:rPr>
              <a:t>ReHo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3200" dirty="0" err="1" smtClean="0">
                <a:solidFill>
                  <a:srgbClr val="FFFFFF"/>
                </a:solidFill>
              </a:rPr>
              <a:t>Homotopic</a:t>
            </a:r>
            <a:r>
              <a:rPr lang="en-US" sz="3200" dirty="0" smtClean="0">
                <a:solidFill>
                  <a:srgbClr val="FFFFFF"/>
                </a:solidFill>
              </a:rPr>
              <a:t> connectivity: VMHC</a:t>
            </a:r>
          </a:p>
          <a:p>
            <a:pPr algn="l">
              <a:lnSpc>
                <a:spcPct val="150000"/>
              </a:lnSpc>
            </a:pPr>
            <a:r>
              <a:rPr lang="en-US" sz="3200" dirty="0" smtClean="0">
                <a:solidFill>
                  <a:srgbClr val="FFFFFF"/>
                </a:solidFill>
              </a:rPr>
              <a:t>Global connectivity: Degree Centrality</a:t>
            </a: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                  Global Signal Correlation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88840"/>
            <a:ext cx="720080" cy="72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996952"/>
            <a:ext cx="720080" cy="66033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15616" y="3861048"/>
            <a:ext cx="722818" cy="864096"/>
            <a:chOff x="3175000" y="1752600"/>
            <a:chExt cx="2794000" cy="3340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5000" y="1752600"/>
              <a:ext cx="2794000" cy="33401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 bwMode="auto">
            <a:xfrm>
              <a:off x="3779912" y="3645024"/>
              <a:ext cx="15841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01208"/>
            <a:ext cx="104033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5861000"/>
            <a:ext cx="660276" cy="880368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A Growing Range of R-fMRI Indices for Intrinsic Brain Function</a:t>
            </a:r>
            <a:endParaRPr lang="en-US" altLang="zh-CN" sz="3600" b="1" kern="0" dirty="0">
              <a:solidFill>
                <a:srgbClr val="FFFF00"/>
              </a:solidFill>
              <a:latin typeface="Arial"/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7730458"/>
      </p:ext>
    </p:extLst>
  </p:cSld>
  <p:clrMapOvr>
    <a:masterClrMapping/>
  </p:clrMapOvr>
  <p:transition xmlns:p14="http://schemas.microsoft.com/office/powerpoint/2010/main" advTm="3097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513030" name="Picture 6"/>
          <p:cNvPicPr>
            <a:picLocks noChangeAspect="1" noChangeArrowheads="1"/>
          </p:cNvPicPr>
          <p:nvPr/>
        </p:nvPicPr>
        <p:blipFill>
          <a:blip r:embed="rId4"/>
          <a:srcRect l="5354" r="61613" b="9294"/>
          <a:stretch>
            <a:fillRect/>
          </a:stretch>
        </p:blipFill>
        <p:spPr bwMode="auto">
          <a:xfrm>
            <a:off x="900113" y="1557338"/>
            <a:ext cx="26638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253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50952A28-006B-6A40-9AD0-F0463F88FD3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22530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7175" y="2565400"/>
          <a:ext cx="11969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53" name="Image" r:id="rId5" imgW="1917460" imgH="1638095" progId="">
                  <p:embed/>
                </p:oleObj>
              </mc:Choice>
              <mc:Fallback>
                <p:oleObj name="Image" r:id="rId5" imgW="1917460" imgH="1638095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385"/>
                      <a:stretch>
                        <a:fillRect/>
                      </a:stretch>
                    </p:blipFill>
                    <p:spPr bwMode="auto">
                      <a:xfrm>
                        <a:off x="4067175" y="2565400"/>
                        <a:ext cx="11969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23"/>
          <p:cNvGraphicFramePr>
            <a:graphicFrameLocks noChangeAspect="1"/>
          </p:cNvGraphicFramePr>
          <p:nvPr/>
        </p:nvGraphicFramePr>
        <p:xfrm>
          <a:off x="7524750" y="1773238"/>
          <a:ext cx="115252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54" name="Image" r:id="rId7" imgW="2158730" imgH="4000000" progId="">
                  <p:embed/>
                </p:oleObj>
              </mc:Choice>
              <mc:Fallback>
                <p:oleObj name="Image" r:id="rId7" imgW="2158730" imgH="400000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83"/>
                      <a:stretch>
                        <a:fillRect/>
                      </a:stretch>
                    </p:blipFill>
                    <p:spPr bwMode="auto">
                      <a:xfrm>
                        <a:off x="7524750" y="1773238"/>
                        <a:ext cx="115252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Line 25"/>
          <p:cNvSpPr>
            <a:spLocks noChangeShapeType="1"/>
          </p:cNvSpPr>
          <p:nvPr/>
        </p:nvSpPr>
        <p:spPr bwMode="auto">
          <a:xfrm>
            <a:off x="4643438" y="3573463"/>
            <a:ext cx="3529012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AutoShape 26"/>
          <p:cNvSpPr>
            <a:spLocks noChangeArrowheads="1"/>
          </p:cNvSpPr>
          <p:nvPr/>
        </p:nvSpPr>
        <p:spPr bwMode="auto">
          <a:xfrm>
            <a:off x="6227763" y="3933825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3053" name="Text Box 29"/>
          <p:cNvSpPr txBox="1">
            <a:spLocks noChangeArrowheads="1"/>
          </p:cNvSpPr>
          <p:nvPr/>
        </p:nvSpPr>
        <p:spPr bwMode="auto">
          <a:xfrm>
            <a:off x="5795963" y="3284538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Weight</a:t>
            </a:r>
          </a:p>
        </p:txBody>
      </p:sp>
      <p:sp>
        <p:nvSpPr>
          <p:cNvPr id="513054" name="Text Box 30"/>
          <p:cNvSpPr txBox="1">
            <a:spLocks noChangeArrowheads="1"/>
          </p:cNvSpPr>
          <p:nvPr/>
        </p:nvSpPr>
        <p:spPr bwMode="auto">
          <a:xfrm>
            <a:off x="5651500" y="4508500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2%</a:t>
            </a:r>
          </a:p>
        </p:txBody>
      </p:sp>
      <p:sp>
        <p:nvSpPr>
          <p:cNvPr id="513055" name="Text Box 31"/>
          <p:cNvSpPr txBox="1">
            <a:spLocks noChangeArrowheads="1"/>
          </p:cNvSpPr>
          <p:nvPr/>
        </p:nvSpPr>
        <p:spPr bwMode="auto">
          <a:xfrm>
            <a:off x="5435600" y="33575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Cardiac output</a:t>
            </a:r>
          </a:p>
        </p:txBody>
      </p:sp>
      <p:sp>
        <p:nvSpPr>
          <p:cNvPr id="513056" name="Text Box 32"/>
          <p:cNvSpPr txBox="1">
            <a:spLocks noChangeArrowheads="1"/>
          </p:cNvSpPr>
          <p:nvPr/>
        </p:nvSpPr>
        <p:spPr bwMode="auto">
          <a:xfrm>
            <a:off x="5651500" y="4581525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11%</a:t>
            </a:r>
          </a:p>
        </p:txBody>
      </p:sp>
      <p:sp>
        <p:nvSpPr>
          <p:cNvPr id="513057" name="Text Box 33"/>
          <p:cNvSpPr txBox="1">
            <a:spLocks noChangeArrowheads="1"/>
          </p:cNvSpPr>
          <p:nvPr/>
        </p:nvSpPr>
        <p:spPr bwMode="auto">
          <a:xfrm>
            <a:off x="5364163" y="34226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Glucose consumption</a:t>
            </a:r>
          </a:p>
        </p:txBody>
      </p:sp>
      <p:sp>
        <p:nvSpPr>
          <p:cNvPr id="513058" name="Text Box 34"/>
          <p:cNvSpPr txBox="1">
            <a:spLocks noChangeArrowheads="1"/>
          </p:cNvSpPr>
          <p:nvPr/>
        </p:nvSpPr>
        <p:spPr bwMode="auto">
          <a:xfrm>
            <a:off x="5651500" y="465296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20%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375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53" grpId="0"/>
      <p:bldP spid="513053" grpId="1"/>
      <p:bldP spid="513054" grpId="0"/>
      <p:bldP spid="513054" grpId="1"/>
      <p:bldP spid="513055" grpId="0"/>
      <p:bldP spid="513055" grpId="1"/>
      <p:bldP spid="513056" grpId="0"/>
      <p:bldP spid="513056" grpId="1"/>
      <p:bldP spid="513057" grpId="0"/>
      <p:bldP spid="5130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40</a:t>
            </a:fld>
            <a:endParaRPr lang="en-US" altLang="zh-CN"/>
          </a:p>
        </p:txBody>
      </p:sp>
      <p:sp>
        <p:nvSpPr>
          <p:cNvPr id="9" name="TextBox 8"/>
          <p:cNvSpPr txBox="1"/>
          <p:nvPr/>
        </p:nvSpPr>
        <p:spPr>
          <a:xfrm>
            <a:off x="340701" y="6453336"/>
            <a:ext cx="188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</a:t>
            </a:r>
            <a:r>
              <a:rPr lang="en-US" dirty="0"/>
              <a:t>, </a:t>
            </a:r>
            <a:r>
              <a:rPr lang="en-US" dirty="0" smtClean="0"/>
              <a:t>in prep.</a:t>
            </a:r>
            <a:endParaRPr lang="en-US" dirty="0"/>
          </a:p>
        </p:txBody>
      </p:sp>
      <p:pic>
        <p:nvPicPr>
          <p:cNvPr id="12" name="Picture 11" descr="Figure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752528" cy="198506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44624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Concordance Among Indices of 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Intrinsic </a:t>
            </a:r>
            <a:r>
              <a:rPr lang="en-US" altLang="zh-CN" sz="2000" b="1" kern="0" dirty="0">
                <a:solidFill>
                  <a:srgbClr val="FFFF00"/>
                </a:solidFill>
                <a:latin typeface="Arial"/>
                <a:ea typeface="黑体" pitchFamily="2" charset="-122"/>
                <a:cs typeface="黑体" pitchFamily="2" charset="-122"/>
              </a:rPr>
              <a:t>Brain Function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121" y="908720"/>
            <a:ext cx="3872879" cy="1944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140968"/>
            <a:ext cx="7056784" cy="32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301"/>
      </p:ext>
    </p:extLst>
  </p:cSld>
  <p:clrMapOvr>
    <a:masterClrMapping/>
  </p:clrMapOvr>
  <p:transition xmlns:p14="http://schemas.microsoft.com/office/powerpoint/2010/main" advTm="3097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3005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350100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2342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352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28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Experiment settings</a:t>
            </a:r>
            <a:endParaRPr kumimoji="1" lang="en-US" altLang="zh-CN" sz="28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28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Head motion</a:t>
            </a:r>
            <a:endParaRPr kumimoji="1" lang="en-US" altLang="zh-CN" sz="28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28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Standardization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28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Multiple-comparison correction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28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And many many more…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88632" y="1974396"/>
            <a:ext cx="3347864" cy="279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2009. </a:t>
            </a:r>
            <a:r>
              <a:rPr lang="en-US" altLang="zh-CN" sz="16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ONE; 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zh-CN" sz="1600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, , Yan et al., 2012. </a:t>
            </a:r>
            <a:r>
              <a:rPr lang="en-US" altLang="zh-CN" sz="16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sz="1600" i="1" dirty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</a:p>
          <a:p>
            <a:pPr algn="l">
              <a:spcBef>
                <a:spcPts val="0"/>
              </a:spcBef>
              <a:defRPr/>
            </a:pPr>
            <a:endParaRPr lang="en-US" sz="1600" i="1" dirty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1600" i="1" dirty="0" smtClean="0">
                <a:solidFill>
                  <a:srgbClr val="FFFFFF"/>
                </a:solidFill>
              </a:rPr>
              <a:t>Yan </a:t>
            </a:r>
            <a:r>
              <a:rPr lang="en-US" sz="1600" i="1" dirty="0">
                <a:solidFill>
                  <a:srgbClr val="FFFFFF"/>
                </a:solidFill>
              </a:rPr>
              <a:t>et al., </a:t>
            </a:r>
            <a:r>
              <a:rPr lang="en-US" sz="1600" i="1" dirty="0" smtClean="0">
                <a:solidFill>
                  <a:srgbClr val="FFFFFF"/>
                </a:solidFill>
              </a:rPr>
              <a:t>2013a. Neuroimage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i="1" dirty="0">
                <a:solidFill>
                  <a:srgbClr val="FFFFFF"/>
                </a:solidFill>
              </a:rPr>
              <a:t>Yan et al., 2013. Front Hum </a:t>
            </a:r>
            <a:r>
              <a:rPr lang="en-US" sz="1600" i="1" dirty="0" err="1" smtClean="0">
                <a:solidFill>
                  <a:srgbClr val="FFFFFF"/>
                </a:solidFill>
              </a:rPr>
              <a:t>Neurosci</a:t>
            </a:r>
            <a:endParaRPr lang="en-US" altLang="zh-CN" sz="1600" i="1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endParaRPr lang="en-US" sz="1600" i="1" dirty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600" i="1" dirty="0" smtClean="0">
                <a:solidFill>
                  <a:srgbClr val="FFFFFF"/>
                </a:solidFill>
              </a:rPr>
              <a:t>Yan </a:t>
            </a:r>
            <a:r>
              <a:rPr lang="en-US" sz="1600" i="1" dirty="0">
                <a:solidFill>
                  <a:srgbClr val="FFFFFF"/>
                </a:solidFill>
              </a:rPr>
              <a:t>et al., </a:t>
            </a:r>
            <a:r>
              <a:rPr lang="en-US" sz="1600" i="1" dirty="0" smtClean="0">
                <a:solidFill>
                  <a:srgbClr val="FFFFFF"/>
                </a:solidFill>
              </a:rPr>
              <a:t>2013b</a:t>
            </a:r>
            <a:r>
              <a:rPr lang="en-US" sz="1600" i="1" dirty="0">
                <a:solidFill>
                  <a:srgbClr val="FFFFFF"/>
                </a:solidFill>
              </a:rPr>
              <a:t>. </a:t>
            </a:r>
            <a:r>
              <a:rPr lang="en-US" sz="1600" i="1" dirty="0" err="1" smtClean="0">
                <a:solidFill>
                  <a:srgbClr val="FFFFFF"/>
                </a:solidFill>
              </a:rPr>
              <a:t>Neuroimage</a:t>
            </a:r>
            <a:endParaRPr lang="en-US" sz="1600" i="1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endParaRPr lang="en-US" sz="1600" i="1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600" i="1" dirty="0" smtClean="0">
                <a:solidFill>
                  <a:srgbClr val="FFFFFF"/>
                </a:solidFill>
              </a:rPr>
              <a:t>Chen &amp; Yan, in prep.</a:t>
            </a:r>
            <a:endParaRPr lang="en-US" sz="1600" i="1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endParaRPr kumimoji="1" lang="en-US" altLang="zh-CN" sz="16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94028"/>
      </p:ext>
    </p:extLst>
  </p:cSld>
  <p:clrMapOvr>
    <a:masterClrMapping/>
  </p:clrMapOvr>
  <p:transition xmlns:p14="http://schemas.microsoft.com/office/powerpoint/2010/main" advTm="26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A8B43D7-FF91-1248-B3D1-DA7CD8F32BEA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1049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107504" y="2708920"/>
            <a:ext cx="46085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  <a:ea typeface="宋体" charset="0"/>
                <a:cs typeface="宋体" charset="0"/>
              </a:rPr>
              <a:t>The functional connectivity patterns of the default mode network was minimally disturbed during different resting conditions with limited cognitive demand 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(</a:t>
            </a:r>
            <a:r>
              <a:rPr lang="en-US" altLang="zh-CN" sz="24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Greicius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 et al., 2003; </a:t>
            </a:r>
            <a:r>
              <a:rPr lang="en-US" altLang="zh-CN" sz="2400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Fransson</a:t>
            </a:r>
            <a:r>
              <a:rPr lang="en-US" altLang="zh-CN" sz="2400" i="1" dirty="0">
                <a:solidFill>
                  <a:srgbClr val="FFFFFF"/>
                </a:solidFill>
                <a:ea typeface="宋体" charset="0"/>
                <a:cs typeface="宋体" charset="0"/>
              </a:rPr>
              <a:t>, 2005; Fox et al., 2005) 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339975"/>
            <a:ext cx="36941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5728095" y="5729287"/>
            <a:ext cx="2385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Fox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2005. PNAS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7725339"/>
      </p:ext>
    </p:extLst>
  </p:cSld>
  <p:clrMapOvr>
    <a:masterClrMapping/>
  </p:clrMapOvr>
  <p:transition xmlns:p14="http://schemas.microsoft.com/office/powerpoint/2010/main" advTm="655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246F643-CC3B-644A-B6D4-BDEA6E4EAD25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664580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158" y="2060848"/>
            <a:ext cx="43878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2780928"/>
            <a:ext cx="42799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76056" y="4797152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Regional activity (ALFF) within DMN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5301208"/>
            <a:ext cx="36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Functional connectivity within DMN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38510"/>
      </p:ext>
    </p:extLst>
  </p:cSld>
  <p:clrMapOvr>
    <a:masterClrMapping/>
  </p:clrMapOvr>
  <p:transition xmlns:p14="http://schemas.microsoft.com/office/powerpoint/2010/main" advTm="346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076056" y="6093296"/>
            <a:ext cx="3261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Patriat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2013.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Neuroimage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132856"/>
            <a:ext cx="4519876" cy="381642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69706"/>
          <a:stretch/>
        </p:blipFill>
        <p:spPr>
          <a:xfrm>
            <a:off x="899592" y="2132857"/>
            <a:ext cx="2880320" cy="3823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88539" t="10263" b="67812"/>
          <a:stretch/>
        </p:blipFill>
        <p:spPr>
          <a:xfrm>
            <a:off x="2123728" y="2204865"/>
            <a:ext cx="1089660" cy="838366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6121" y="6084004"/>
            <a:ext cx="3671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Van </a:t>
            </a:r>
            <a:r>
              <a:rPr lang="en-US" altLang="zh-CN" i="1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Dijk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2010</a:t>
            </a:r>
            <a:r>
              <a:rPr lang="en-US" altLang="zh-CN" i="1" dirty="0">
                <a:solidFill>
                  <a:srgbClr val="FFFFFF"/>
                </a:solidFill>
                <a:ea typeface="宋体" charset="0"/>
                <a:cs typeface="宋体" charset="0"/>
              </a:rPr>
              <a:t>. J </a:t>
            </a:r>
            <a:r>
              <a:rPr lang="en-US" altLang="zh-CN" i="1" dirty="0" err="1">
                <a:solidFill>
                  <a:srgbClr val="FFFFFF"/>
                </a:solidFill>
                <a:ea typeface="宋体" charset="0"/>
                <a:cs typeface="宋体" charset="0"/>
              </a:rPr>
              <a:t>Neurophysiol</a:t>
            </a:r>
            <a:endParaRPr lang="en-US" altLang="zh-CN" i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21928"/>
      </p:ext>
    </p:extLst>
  </p:cSld>
  <p:clrMapOvr>
    <a:masterClrMapping/>
  </p:clrMapOvr>
  <p:transition xmlns:p14="http://schemas.microsoft.com/office/powerpoint/2010/main" advTm="1082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3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Experiment settings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condition consistent: e.g., fixation (depends on the cooperation of participants).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session before task sessions, unless intended.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235231"/>
      </p:ext>
    </p:extLst>
  </p:cSld>
  <p:clrMapOvr>
    <a:masterClrMapping/>
  </p:clrMapOvr>
  <p:transition xmlns:p14="http://schemas.microsoft.com/office/powerpoint/2010/main" advTm="1083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16832"/>
            <a:ext cx="4176464" cy="2104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4077072"/>
            <a:ext cx="33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Van </a:t>
            </a:r>
            <a:r>
              <a:rPr lang="en-US" i="1" dirty="0" err="1">
                <a:solidFill>
                  <a:srgbClr val="FFFFFF"/>
                </a:solidFill>
              </a:rPr>
              <a:t>D</a:t>
            </a:r>
            <a:r>
              <a:rPr lang="en-US" i="1" dirty="0" err="1" smtClean="0">
                <a:solidFill>
                  <a:srgbClr val="FFFFFF"/>
                </a:solidFill>
              </a:rPr>
              <a:t>ijk</a:t>
            </a:r>
            <a:r>
              <a:rPr lang="en-US" i="1" dirty="0" smtClean="0">
                <a:solidFill>
                  <a:srgbClr val="FFFFFF"/>
                </a:solidFill>
              </a:rPr>
              <a:t> et al,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22989" b="24142"/>
          <a:stretch/>
        </p:blipFill>
        <p:spPr>
          <a:xfrm>
            <a:off x="4427984" y="1916832"/>
            <a:ext cx="4743397" cy="2088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47420" y="4077072"/>
            <a:ext cx="315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Power et al,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797152"/>
            <a:ext cx="5543600" cy="14484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5953" y="6309320"/>
            <a:ext cx="383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Satterthwaite</a:t>
            </a:r>
            <a:r>
              <a:rPr lang="en-US" i="1" dirty="0" smtClean="0">
                <a:solidFill>
                  <a:srgbClr val="FFFFFF"/>
                </a:solidFill>
              </a:rPr>
              <a:t> et al., 2012.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385257"/>
      </p:ext>
    </p:extLst>
  </p:cSld>
  <p:clrMapOvr>
    <a:masterClrMapping/>
  </p:clrMapOvr>
  <p:transition xmlns:p14="http://schemas.microsoft.com/office/powerpoint/2010/main" advTm="3097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48</a:t>
            </a:fld>
            <a:endParaRPr lang="en-US" altLang="zh-CN"/>
          </a:p>
        </p:txBody>
      </p:sp>
      <p:pic>
        <p:nvPicPr>
          <p:cNvPr id="13" name="Picture 12" descr="Figure1_BOLD_FDVox_UnThreshold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22" y="980728"/>
            <a:ext cx="5912406" cy="5256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1881750"/>
      </p:ext>
    </p:extLst>
  </p:cSld>
  <p:clrMapOvr>
    <a:masterClrMapping/>
  </p:clrMapOvr>
  <p:transition xmlns:p14="http://schemas.microsoft.com/office/powerpoint/2010/main" advTm="1772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ure2_CorrectionStrategiesOnCambrid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062905" cy="4349080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733592"/>
      </p:ext>
    </p:extLst>
  </p:cSld>
  <p:clrMapOvr>
    <a:masterClrMapping/>
  </p:clrMapOvr>
  <p:transition xmlns:p14="http://schemas.microsoft.com/office/powerpoint/2010/main" advTm="4531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l="41063" r="4921"/>
          <a:stretch>
            <a:fillRect/>
          </a:stretch>
        </p:blipFill>
        <p:spPr bwMode="auto">
          <a:xfrm>
            <a:off x="34925" y="1901825"/>
            <a:ext cx="43561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355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23CB30F-886C-5547-8BB0-2DD557DEEF5B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15078" name="Line 6"/>
          <p:cNvSpPr>
            <a:spLocks noChangeShapeType="1"/>
          </p:cNvSpPr>
          <p:nvPr/>
        </p:nvSpPr>
        <p:spPr bwMode="auto">
          <a:xfrm>
            <a:off x="4933950" y="2998788"/>
            <a:ext cx="3529013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79" name="AutoShape 7"/>
          <p:cNvSpPr>
            <a:spLocks noChangeArrowheads="1"/>
          </p:cNvSpPr>
          <p:nvPr/>
        </p:nvSpPr>
        <p:spPr bwMode="auto">
          <a:xfrm>
            <a:off x="6518275" y="3359150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4645025" y="2276475"/>
            <a:ext cx="136842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 evoked increases</a:t>
            </a:r>
          </a:p>
        </p:txBody>
      </p:sp>
      <p:sp>
        <p:nvSpPr>
          <p:cNvPr id="515081" name="Text Box 9"/>
          <p:cNvSpPr txBox="1">
            <a:spLocks noChangeArrowheads="1"/>
          </p:cNvSpPr>
          <p:nvPr/>
        </p:nvSpPr>
        <p:spPr bwMode="auto">
          <a:xfrm>
            <a:off x="7380288" y="2576513"/>
            <a:ext cx="1512887" cy="9255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 energy consumption</a:t>
            </a:r>
          </a:p>
        </p:txBody>
      </p:sp>
      <p:sp>
        <p:nvSpPr>
          <p:cNvPr id="515082" name="Text Box 10"/>
          <p:cNvSpPr txBox="1">
            <a:spLocks noChangeArrowheads="1"/>
          </p:cNvSpPr>
          <p:nvPr/>
        </p:nvSpPr>
        <p:spPr bwMode="auto">
          <a:xfrm>
            <a:off x="6084888" y="291941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&lt;5%</a:t>
            </a:r>
          </a:p>
        </p:txBody>
      </p:sp>
      <p:sp>
        <p:nvSpPr>
          <p:cNvPr id="515083" name="Text Box 11"/>
          <p:cNvSpPr txBox="1">
            <a:spLocks noChangeArrowheads="1"/>
          </p:cNvSpPr>
          <p:nvPr/>
        </p:nvSpPr>
        <p:spPr bwMode="auto">
          <a:xfrm>
            <a:off x="5365750" y="4124325"/>
            <a:ext cx="25193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There are very important activities in the brain during resting-state (Fox and Raichle, 2007; Zhang and Raichle, 2010)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365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8" grpId="0" animBg="1"/>
      <p:bldP spid="515079" grpId="0" animBg="1"/>
      <p:bldP spid="515080" grpId="0" animBg="1"/>
      <p:bldP spid="515081" grpId="0" animBg="1"/>
      <p:bldP spid="515082" grpId="0"/>
      <p:bldP spid="51508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Fig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684622" cy="60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8685"/>
      </p:ext>
    </p:extLst>
  </p:cSld>
  <p:clrMapOvr>
    <a:masterClrMapping/>
  </p:clrMapOvr>
  <p:transition xmlns:p14="http://schemas.microsoft.com/office/powerpoint/2010/main" advTm="22834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51</a:t>
            </a:fld>
            <a:endParaRPr lang="en-US" altLang="zh-C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1217"/>
          <a:stretch/>
        </p:blipFill>
        <p:spPr>
          <a:xfrm>
            <a:off x="611560" y="2060848"/>
            <a:ext cx="8087011" cy="345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2013a.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6309320"/>
            <a:ext cx="23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Cited: &gt; 400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81123"/>
      </p:ext>
    </p:extLst>
  </p:cSld>
  <p:clrMapOvr>
    <a:masterClrMapping/>
  </p:clrMapOvr>
  <p:transition xmlns:p14="http://schemas.microsoft.com/office/powerpoint/2010/main" advTm="3416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52</a:t>
            </a:fld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0477"/>
          <a:stretch/>
        </p:blipFill>
        <p:spPr>
          <a:xfrm>
            <a:off x="1907704" y="188640"/>
            <a:ext cx="6194756" cy="3053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64704"/>
            <a:ext cx="4283968" cy="293016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6165304"/>
            <a:ext cx="35634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FFFFFF"/>
                </a:solidFill>
                <a:ea typeface="宋体" charset="0"/>
                <a:cs typeface="宋体" charset="0"/>
              </a:rPr>
              <a:t>Times Cited</a:t>
            </a:r>
            <a:r>
              <a:rPr lang="en-US" altLang="zh-CN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: &gt;400 (Google Scholar)</a:t>
            </a:r>
            <a:endParaRPr lang="en-US" altLang="zh-CN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825018"/>
            <a:ext cx="5580112" cy="2788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157192"/>
            <a:ext cx="5568956" cy="11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89366"/>
      </p:ext>
    </p:extLst>
  </p:cSld>
  <p:clrMapOvr>
    <a:masterClrMapping/>
  </p:clrMapOvr>
  <p:transition xmlns:p14="http://schemas.microsoft.com/office/powerpoint/2010/main" advTm="3416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988841"/>
            <a:ext cx="3149146" cy="1152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56992"/>
            <a:ext cx="3607048" cy="270528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205112"/>
              </p:ext>
            </p:extLst>
          </p:nvPr>
        </p:nvGraphicFramePr>
        <p:xfrm>
          <a:off x="4067944" y="2348880"/>
          <a:ext cx="5050206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Document" r:id="rId8" imgW="6083300" imgH="4076700" progId="Word.Document.12">
                  <p:embed/>
                </p:oleObj>
              </mc:Choice>
              <mc:Fallback>
                <p:oleObj name="Document" r:id="rId8" imgW="6083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67944" y="2348880"/>
                        <a:ext cx="5050206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81308353"/>
      </p:ext>
    </p:extLst>
  </p:cSld>
  <p:clrMapOvr>
    <a:masterClrMapping/>
  </p:clrMapOvr>
  <p:transition xmlns:p14="http://schemas.microsoft.com/office/powerpoint/2010/main" advTm="548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360" y="6309320"/>
            <a:ext cx="30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2013b.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3" y="-387424"/>
            <a:ext cx="5854700" cy="7577455"/>
          </a:xfrm>
          <a:prstGeom prst="rect">
            <a:avLst/>
          </a:prstGeom>
          <a:solidFill>
            <a:schemeClr val="tx2"/>
          </a:solidFill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031661647"/>
      </p:ext>
    </p:extLst>
  </p:cSld>
  <p:clrMapOvr>
    <a:masterClrMapping/>
  </p:clrMapOvr>
  <p:transition xmlns:p14="http://schemas.microsoft.com/office/powerpoint/2010/main" advTm="816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Confound Variables: Site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 descr="Figure1_SiteEff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357740" cy="50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16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Confound Variables: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Motion 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 descr="FIgure2_Mo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552728" cy="49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6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Impact of Standardization Procedures on Variables of Interest: Age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Effects 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 descr="FigureS2_DC_Comparis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264696" cy="45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51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2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Standardization</a:t>
            </a:r>
            <a:endParaRPr kumimoji="1" lang="en-US" altLang="zh-CN" sz="32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regression-based approach.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 + SD division (for controlling mulplicative effects).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0176889"/>
      </p:ext>
    </p:extLst>
  </p:cSld>
  <p:clrMapOvr>
    <a:masterClrMapping/>
  </p:clrMapOvr>
  <p:transition xmlns:p14="http://schemas.microsoft.com/office/powerpoint/2010/main" advTm="2486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Methodological Issues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276872"/>
            <a:ext cx="2088232" cy="1391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64296"/>
            <a:ext cx="2492896" cy="2492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005064"/>
            <a:ext cx="2088232" cy="1391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1276018"/>
            <a:ext cx="43017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Collaborate with Dr. Xi-</a:t>
            </a:r>
            <a:r>
              <a:rPr lang="en-US" dirty="0" err="1" smtClean="0"/>
              <a:t>Nian</a:t>
            </a:r>
            <a:r>
              <a:rPr lang="en-US" dirty="0" smtClean="0"/>
              <a:t> </a:t>
            </a:r>
            <a:r>
              <a:rPr lang="en-US" dirty="0" err="1" smtClean="0"/>
              <a:t>Zuo</a:t>
            </a:r>
            <a:r>
              <a:rPr lang="en-US" dirty="0" smtClean="0"/>
              <a:t> @ IPCAS</a:t>
            </a:r>
            <a:endParaRPr lang="en-US" dirty="0"/>
          </a:p>
          <a:p>
            <a:r>
              <a:rPr lang="en-US" dirty="0" smtClean="0"/>
              <a:t>Dr. </a:t>
            </a:r>
            <a:r>
              <a:rPr lang="en-US" dirty="0" err="1" smtClean="0"/>
              <a:t>Jia</a:t>
            </a:r>
            <a:r>
              <a:rPr lang="en-US" dirty="0" smtClean="0"/>
              <a:t>-Hong </a:t>
            </a:r>
            <a:r>
              <a:rPr lang="en-US" dirty="0" err="1" smtClean="0"/>
              <a:t>Gao</a:t>
            </a:r>
            <a:r>
              <a:rPr lang="en-US" dirty="0" smtClean="0"/>
              <a:t> @ PKU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276872"/>
            <a:ext cx="2088232" cy="13912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4005064"/>
            <a:ext cx="2088232" cy="1391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69031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National Natural Science Foundation of China (81671774</a:t>
            </a:r>
            <a:r>
              <a:rPr lang="en-US" dirty="0" smtClean="0"/>
              <a:t>) (PI: Yan)</a:t>
            </a:r>
          </a:p>
          <a:p>
            <a:pPr algn="l"/>
            <a:r>
              <a:rPr lang="en-US" dirty="0" smtClean="0"/>
              <a:t>Beijing </a:t>
            </a:r>
            <a:r>
              <a:rPr lang="en-US" dirty="0"/>
              <a:t>Municipal Science &amp; Technology Commission (Z161100000216152</a:t>
            </a:r>
            <a:r>
              <a:rPr lang="en-US" dirty="0" smtClean="0"/>
              <a:t>) (PI: </a:t>
            </a:r>
            <a:r>
              <a:rPr lang="en-US" dirty="0" err="1" smtClean="0"/>
              <a:t>Gao</a:t>
            </a:r>
            <a:r>
              <a:rPr lang="en-US" dirty="0" smtClean="0"/>
              <a:t>)</a:t>
            </a:r>
          </a:p>
          <a:p>
            <a:pPr algn="l"/>
            <a:r>
              <a:rPr lang="en-US" dirty="0"/>
              <a:t>National Basic Research (973) Program (2015CB351702</a:t>
            </a:r>
            <a:r>
              <a:rPr lang="en-US" dirty="0" smtClean="0"/>
              <a:t>) (Co-I: </a:t>
            </a:r>
            <a:r>
              <a:rPr lang="en-US" dirty="0" err="1" smtClean="0"/>
              <a:t>Zuo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56941"/>
      </p:ext>
    </p:extLst>
  </p:cSld>
  <p:clrMapOvr>
    <a:masterClrMapping/>
  </p:clrMapOvr>
  <p:transition xmlns:p14="http://schemas.microsoft.com/office/powerpoint/2010/main" advTm="3097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Fox and Raichle, 2007. Nat Rev Neurosci</a:t>
            </a:r>
          </a:p>
        </p:txBody>
      </p:sp>
      <p:sp>
        <p:nvSpPr>
          <p:cNvPr id="2458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C1071F22-89AD-E24D-BC1C-9E93A6DE80F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83883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29" name="Line 13"/>
          <p:cNvSpPr>
            <a:spLocks noChangeShapeType="1"/>
          </p:cNvSpPr>
          <p:nvPr/>
        </p:nvSpPr>
        <p:spPr bwMode="auto">
          <a:xfrm>
            <a:off x="1692275" y="141287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0" name="Line 14"/>
          <p:cNvSpPr>
            <a:spLocks noChangeShapeType="1"/>
          </p:cNvSpPr>
          <p:nvPr/>
        </p:nvSpPr>
        <p:spPr bwMode="auto">
          <a:xfrm flipV="1">
            <a:off x="2195513" y="3716338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1187450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Task</a:t>
            </a:r>
          </a:p>
        </p:txBody>
      </p:sp>
      <p:sp>
        <p:nvSpPr>
          <p:cNvPr id="521233" name="Text Box 17"/>
          <p:cNvSpPr txBox="1">
            <a:spLocks noChangeArrowheads="1"/>
          </p:cNvSpPr>
          <p:nvPr/>
        </p:nvSpPr>
        <p:spPr bwMode="auto">
          <a:xfrm>
            <a:off x="1619250" y="4292600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Baseline</a:t>
            </a:r>
          </a:p>
        </p:txBody>
      </p:sp>
      <p:graphicFrame>
        <p:nvGraphicFramePr>
          <p:cNvPr id="521238" name="Object 22"/>
          <p:cNvGraphicFramePr>
            <a:graphicFrameLocks noChangeAspect="1"/>
          </p:cNvGraphicFramePr>
          <p:nvPr/>
        </p:nvGraphicFramePr>
        <p:xfrm>
          <a:off x="682625" y="4797425"/>
          <a:ext cx="338455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55" name="Image" r:id="rId5" imgW="9626996" imgH="2939042" progId="">
                  <p:embed/>
                </p:oleObj>
              </mc:Choice>
              <mc:Fallback>
                <p:oleObj name="Image" r:id="rId5" imgW="9626996" imgH="2939042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4797425"/>
                        <a:ext cx="3384550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107950" y="5876925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Activities in the baseline state (usually resting-state)</a:t>
            </a:r>
            <a:endParaRPr lang="zh-CN" alt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892675" y="5229225"/>
            <a:ext cx="1550988" cy="396875"/>
            <a:chOff x="3082" y="3294"/>
            <a:chExt cx="977" cy="250"/>
          </a:xfrm>
        </p:grpSpPr>
        <p:sp>
          <p:nvSpPr>
            <p:cNvPr id="24590" name="Rectangle 24"/>
            <p:cNvSpPr>
              <a:spLocks noChangeArrowheads="1"/>
            </p:cNvSpPr>
            <p:nvPr/>
          </p:nvSpPr>
          <p:spPr bwMode="auto">
            <a:xfrm>
              <a:off x="3490" y="3294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2000" b="1">
                  <a:solidFill>
                    <a:srgbClr val="FFFF00"/>
                  </a:solidFill>
                </a:rPr>
                <a:t>Noise?</a:t>
              </a:r>
              <a:endParaRPr lang="zh-CN" altLang="en-US" sz="2000" b="1">
                <a:solidFill>
                  <a:srgbClr val="FFFF00"/>
                </a:solidFill>
              </a:endParaRPr>
            </a:p>
          </p:txBody>
        </p:sp>
        <p:sp>
          <p:nvSpPr>
            <p:cNvPr id="24591" name="Line 25"/>
            <p:cNvSpPr>
              <a:spLocks noChangeShapeType="1"/>
            </p:cNvSpPr>
            <p:nvPr/>
          </p:nvSpPr>
          <p:spPr bwMode="auto">
            <a:xfrm flipV="1">
              <a:off x="3082" y="3430"/>
              <a:ext cx="318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4589" name="Rectangle 28"/>
          <p:cNvSpPr>
            <a:spLocks noChangeArrowheads="1"/>
          </p:cNvSpPr>
          <p:nvPr/>
        </p:nvSpPr>
        <p:spPr bwMode="auto">
          <a:xfrm>
            <a:off x="4787900" y="4005263"/>
            <a:ext cx="40687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Traditional fMRI analysis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1418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9" grpId="0" animBg="1"/>
      <p:bldP spid="521230" grpId="0" animBg="1"/>
      <p:bldP spid="521232" grpId="0"/>
      <p:bldP spid="521233" grpId="0"/>
      <p:bldP spid="5212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2" y="1412776"/>
            <a:ext cx="9144000" cy="270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R-fMRI: Methodological Issues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6702"/>
          <a:stretch/>
        </p:blipFill>
        <p:spPr>
          <a:xfrm>
            <a:off x="971600" y="4221088"/>
            <a:ext cx="7596336" cy="1943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8397"/>
          <a:stretch/>
        </p:blipFill>
        <p:spPr>
          <a:xfrm>
            <a:off x="952500" y="99191"/>
            <a:ext cx="7218947" cy="6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28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47" y="6309320"/>
            <a:ext cx="244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Chen, Lu, Yan</a:t>
            </a:r>
            <a:r>
              <a:rPr lang="en-US" baseline="30000" dirty="0" smtClean="0"/>
              <a:t>*</a:t>
            </a:r>
            <a:r>
              <a:rPr lang="en-US" dirty="0" smtClean="0"/>
              <a:t>, in prep.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Sensitivity (Power) in Small Sample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2879" y="6309320"/>
            <a:ext cx="250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 vs. 15 F × 10 times</a:t>
            </a:r>
            <a:endParaRPr lang="en-US" dirty="0"/>
          </a:p>
        </p:txBody>
      </p:sp>
      <p:pic>
        <p:nvPicPr>
          <p:cNvPr id="11" name="图片 7" descr="/Users/ChenXiao/Desktop/CCBD_sensitivit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600"/>
          <a:stretch/>
        </p:blipFill>
        <p:spPr bwMode="auto">
          <a:xfrm>
            <a:off x="683568" y="1196752"/>
            <a:ext cx="7560840" cy="4986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366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47" y="6309320"/>
            <a:ext cx="244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Chen, Lu, Yan</a:t>
            </a:r>
            <a:r>
              <a:rPr lang="en-US" baseline="30000" dirty="0" smtClean="0"/>
              <a:t>*</a:t>
            </a:r>
            <a:r>
              <a:rPr lang="en-US" dirty="0" smtClean="0"/>
              <a:t>, in prep.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Positive </a:t>
            </a: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Predictive </a:t>
            </a:r>
            <a:r>
              <a:rPr lang="en-US" altLang="zh-CN" sz="28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V</a:t>
            </a: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alue in Small Sample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2879" y="6309320"/>
            <a:ext cx="250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 vs. 15 F × 10 times</a:t>
            </a:r>
            <a:endParaRPr lang="en-US" dirty="0"/>
          </a:p>
        </p:txBody>
      </p:sp>
      <p:pic>
        <p:nvPicPr>
          <p:cNvPr id="11" name="图片 7" descr="/Users/ChenXiao/Desktop/CCBD_sensitivit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95"/>
          <a:stretch/>
        </p:blipFill>
        <p:spPr bwMode="auto">
          <a:xfrm>
            <a:off x="1187624" y="1340768"/>
            <a:ext cx="6703191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723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63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4" y="1944216"/>
            <a:ext cx="3501008" cy="3501008"/>
          </a:xfrm>
          <a:prstGeom prst="rect">
            <a:avLst/>
          </a:prstGeom>
          <a:solidFill>
            <a:schemeClr val="tx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557004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3005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Data Analysis: Computational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</a:rPr>
              <a:t>Methodological Issues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Data Analysis: Computational Platform</a:t>
            </a: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22108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206686"/>
      </p:ext>
    </p:extLst>
  </p:cSld>
  <p:clrMapOvr>
    <a:masterClrMapping/>
  </p:clrMapOvr>
  <p:transition xmlns:p14="http://schemas.microsoft.com/office/powerpoint/2010/main" advTm="334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661248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5696" y="5867980"/>
            <a:ext cx="2148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http://</a:t>
            </a:r>
            <a:r>
              <a:rPr lang="en-US" altLang="zh-CN" dirty="0" err="1"/>
              <a:t>rfmri.org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dpabi</a:t>
            </a:r>
            <a:endParaRPr lang="en-US" altLang="zh-CN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70113" y="6444044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2016. </a:t>
            </a:r>
            <a:r>
              <a:rPr lang="en-US" dirty="0" err="1" smtClean="0"/>
              <a:t>Neuroinformatics</a:t>
            </a:r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err="1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Neuroinformatics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Platform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052736"/>
            <a:ext cx="3795415" cy="6209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412776"/>
            <a:ext cx="4320480" cy="39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05406"/>
      </p:ext>
    </p:extLst>
  </p:cSld>
  <p:clrMapOvr>
    <a:masterClrMapping/>
  </p:clrMapOvr>
  <p:transition xmlns:p14="http://schemas.microsoft.com/office/powerpoint/2010/main" advTm="701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err="1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Neuroinformatics</a:t>
            </a: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Platform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276872"/>
            <a:ext cx="3131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Advanced DPARSF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Head motion control (Yan et al., 2013a)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Standardization (Yan et al., 2013b)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Permutation test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...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556792"/>
            <a:ext cx="3975666" cy="4458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5662989"/>
            <a:ext cx="23491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Yan and </a:t>
            </a:r>
            <a:r>
              <a:rPr lang="en-US" dirty="0" err="1" smtClean="0"/>
              <a:t>Zang</a:t>
            </a:r>
            <a:r>
              <a:rPr lang="en-US" dirty="0" smtClean="0"/>
              <a:t>, </a:t>
            </a:r>
            <a:r>
              <a:rPr lang="en-US" dirty="0"/>
              <a:t>2010. </a:t>
            </a:r>
            <a:r>
              <a:rPr lang="en-US" dirty="0" smtClean="0"/>
              <a:t>Front </a:t>
            </a:r>
            <a:r>
              <a:rPr lang="en-US" dirty="0" err="1"/>
              <a:t>Syst</a:t>
            </a:r>
            <a:r>
              <a:rPr lang="en-US" dirty="0"/>
              <a:t> </a:t>
            </a:r>
            <a:r>
              <a:rPr lang="en-US" dirty="0" err="1"/>
              <a:t>Neurosci</a:t>
            </a:r>
            <a:r>
              <a:rPr lang="en-US" dirty="0" smtClean="0"/>
              <a:t>.</a:t>
            </a:r>
          </a:p>
          <a:p>
            <a:r>
              <a:rPr lang="en-US" dirty="0" smtClean="0"/>
              <a:t>Cited: &gt; 900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34375"/>
      </p:ext>
    </p:extLst>
  </p:cSld>
  <p:clrMapOvr>
    <a:masterClrMapping/>
  </p:clrMapOvr>
  <p:transition xmlns:p14="http://schemas.microsoft.com/office/powerpoint/2010/main" advTm="7018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077072"/>
            <a:ext cx="6340265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1484784"/>
            <a:ext cx="6279587" cy="2443080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2744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DPARSF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310526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ProcessingDemoData.zip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FunRaw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T1Raw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  <a:endParaRPr kumimoji="1" lang="en-US" altLang="zh-CN" sz="32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240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Functional DICOM data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endParaRPr lang="en-US" sz="240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Structural DICOM data</a:t>
            </a:r>
          </a:p>
        </p:txBody>
      </p:sp>
      <p:sp>
        <p:nvSpPr>
          <p:cNvPr id="11264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7A29A14-23F0-3441-88B6-EEAF5DB0350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72295"/>
      </p:ext>
    </p:extLst>
  </p:cSld>
  <p:clrMapOvr>
    <a:masterClrMapping/>
  </p:clrMapOvr>
  <p:transition xmlns:p14="http://schemas.microsoft.com/office/powerpoint/2010/main" advTm="7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-315417"/>
            <a:ext cx="6840760" cy="7669385"/>
          </a:xfrm>
          <a:prstGeom prst="rect">
            <a:avLst/>
          </a:prstGeom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03848" y="2132856"/>
            <a:ext cx="3816424" cy="15841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11059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54D10F44-7111-5540-87BF-880E05B09B4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0601" name="Course_Data_Process_of_R1541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19132"/>
      </p:ext>
    </p:extLst>
  </p:cSld>
  <p:clrMapOvr>
    <a:masterClrMapping/>
  </p:clrMapOvr>
  <p:transition xmlns:p14="http://schemas.microsoft.com/office/powerpoint/2010/main" advTm="8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01"/>
                </p:tgtEl>
              </p:cMediaNode>
            </p:audio>
          </p:childTnLst>
        </p:cTn>
      </p:par>
    </p:tnLst>
    <p:bldLst>
      <p:bldP spid="136199" grpId="0" animBg="1"/>
      <p:bldP spid="1362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0" y="1196975"/>
            <a:ext cx="6985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emporal synchrony of spontaneous fluctuations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66938" y="5229225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43663" y="52292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</a:t>
            </a:r>
            <a:endParaRPr lang="zh-CN" altLang="en-US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724400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722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70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8794" name="Course_Data_Process_of_R153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-243408"/>
            <a:ext cx="6840760" cy="76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8619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9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3933056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873587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72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485934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634764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234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060665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7971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38386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944448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" y="620688"/>
            <a:ext cx="9144000" cy="452397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00192" y="3933056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212976"/>
            <a:ext cx="6146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1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22920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307410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9415088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662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99AE67D1-1CC8-9F47-A2FC-605F0BB5390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9750" y="1196975"/>
            <a:ext cx="81359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unctional networks identified by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functional connectivity with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resting-state fMRI (RS-fMRI)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252413" y="3644900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Sensorimotor network (Cordes et al., 2000. AJNR)</a:t>
            </a: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36838"/>
            <a:ext cx="410368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581525"/>
            <a:ext cx="421798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-180975" y="6157913"/>
            <a:ext cx="485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Visual network (Lowe et al., 1998. Neuroimage)</a:t>
            </a:r>
          </a:p>
        </p:txBody>
      </p:sp>
      <p:pic>
        <p:nvPicPr>
          <p:cNvPr id="2663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636838"/>
            <a:ext cx="43576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5"/>
          <p:cNvSpPr txBox="1">
            <a:spLocks noChangeArrowheads="1"/>
          </p:cNvSpPr>
          <p:nvPr/>
        </p:nvSpPr>
        <p:spPr bwMode="auto">
          <a:xfrm>
            <a:off x="4752975" y="3638550"/>
            <a:ext cx="4427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Auditory network (Cordes et al., 2000. AJNR)</a:t>
            </a:r>
          </a:p>
        </p:txBody>
      </p:sp>
      <p:pic>
        <p:nvPicPr>
          <p:cNvPr id="26635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4429125"/>
            <a:ext cx="32369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7"/>
          <p:cNvSpPr txBox="1">
            <a:spLocks noChangeArrowheads="1"/>
          </p:cNvSpPr>
          <p:nvPr/>
        </p:nvSpPr>
        <p:spPr bwMode="auto">
          <a:xfrm>
            <a:off x="4572000" y="6157913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Attentional network (Fox et al., 2006. PNAS)</a:t>
            </a:r>
          </a:p>
        </p:txBody>
      </p:sp>
      <p:pic>
        <p:nvPicPr>
          <p:cNvPr id="528402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3492500"/>
            <a:ext cx="4319587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403" name="Text Box 19"/>
          <p:cNvSpPr txBox="1">
            <a:spLocks noChangeArrowheads="1"/>
          </p:cNvSpPr>
          <p:nvPr/>
        </p:nvSpPr>
        <p:spPr bwMode="auto">
          <a:xfrm>
            <a:off x="2843213" y="65246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DMN (Greicius et al., 2003. PNAS)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07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0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2951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969531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81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79712" y="4005064"/>
            <a:ext cx="122413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783408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82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4077072"/>
            <a:ext cx="2803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rfmri.org</a:t>
            </a:r>
            <a:r>
              <a:rPr lang="en-US" altLang="zh-CN" sz="2400" dirty="0">
                <a:solidFill>
                  <a:srgbClr val="FFFFFF"/>
                </a:solidFill>
              </a:rPr>
              <a:t>/</a:t>
            </a:r>
            <a:r>
              <a:rPr lang="en-US" altLang="zh-CN" sz="2400" dirty="0" err="1" smtClean="0">
                <a:solidFill>
                  <a:srgbClr val="FFFFFF"/>
                </a:solidFill>
              </a:rPr>
              <a:t>dpabi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046493"/>
      </p:ext>
    </p:extLst>
  </p:cSld>
  <p:clrMapOvr>
    <a:masterClrMapping/>
  </p:clrMapOvr>
  <p:transition xmlns:p14="http://schemas.microsoft.com/office/powerpoint/2010/main" advTm="69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83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484784"/>
            <a:ext cx="5328592" cy="3996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5589240"/>
            <a:ext cx="228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rfmri.org</a:t>
            </a:r>
            <a:r>
              <a:rPr lang="en-US" dirty="0" smtClean="0"/>
              <a:t>/Course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434653"/>
      </p:ext>
    </p:extLst>
  </p:cSld>
  <p:clrMapOvr>
    <a:masterClrMapping/>
  </p:clrMapOvr>
  <p:transition xmlns:p14="http://schemas.microsoft.com/office/powerpoint/2010/main" advTm="69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96952"/>
            <a:ext cx="8172400" cy="368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26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8301"/>
      </p:ext>
    </p:extLst>
  </p:cSld>
  <p:clrMapOvr>
    <a:masterClrMapping/>
  </p:clrMapOvr>
  <p:transition xmlns:p14="http://schemas.microsoft.com/office/powerpoint/2010/main" advTm="27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85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684" y="2132856"/>
            <a:ext cx="6260684" cy="2413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123753"/>
      </p:ext>
    </p:extLst>
  </p:cSld>
  <p:clrMapOvr>
    <a:masterClrMapping/>
  </p:clrMapOvr>
  <p:transition xmlns:p14="http://schemas.microsoft.com/office/powerpoint/2010/main" advTm="15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86</a:t>
            </a:fld>
            <a:endParaRPr lang="en-US" altLang="zh-CN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6704" y="4350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9777"/>
            <a:ext cx="9144000" cy="369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3828775"/>
            <a:ext cx="4066320" cy="305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82849"/>
          <a:stretch/>
        </p:blipFill>
        <p:spPr>
          <a:xfrm>
            <a:off x="5292080" y="3861048"/>
            <a:ext cx="864096" cy="839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8790" y="4067780"/>
            <a:ext cx="166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rnet.pw</a:t>
            </a:r>
            <a:r>
              <a:rPr lang="en-US" dirty="0" smtClean="0"/>
              <a:t>/</a:t>
            </a:r>
            <a:r>
              <a:rPr lang="en-US" dirty="0" err="1" smtClean="0"/>
              <a:t>jc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8184" y="6084004"/>
            <a:ext cx="230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douyu.com</a:t>
            </a:r>
            <a:r>
              <a:rPr lang="en-US" dirty="0" smtClean="0"/>
              <a:t>/</a:t>
            </a:r>
            <a:r>
              <a:rPr lang="en-US" dirty="0" err="1" smtClean="0"/>
              <a:t>rfmri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5949280"/>
            <a:ext cx="765975" cy="57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8" y="4869160"/>
            <a:ext cx="675934" cy="671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3518" y="5013176"/>
            <a:ext cx="264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搜索公众号：</a:t>
            </a:r>
            <a:r>
              <a:rPr lang="en-US" altLang="zh-CN" dirty="0" err="1" smtClean="0"/>
              <a:t>RFMRILab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303404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87</a:t>
            </a:fld>
            <a:endParaRPr lang="en-US" altLang="zh-CN">
              <a:latin typeface="Arial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The R-fMRI Lab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 descr="qrcode_for_gh_e36e03019987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4869160" cy="4869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0440" y="6237312"/>
            <a:ext cx="371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WeChat</a:t>
            </a:r>
            <a:r>
              <a:rPr lang="en-US" dirty="0" smtClean="0"/>
              <a:t> Official Account: </a:t>
            </a:r>
            <a:r>
              <a:rPr lang="en-US" dirty="0" err="1" smtClean="0"/>
              <a:t>RFMRILab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6311081"/>
            <a:ext cx="360518" cy="358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53579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932040" y="4581128"/>
            <a:ext cx="396044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Funding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National Natural Science Foundation of China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Chinese Academy of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Sciences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4711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6214" y="26423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6016" y="1677575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662867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6996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679091"/>
            <a:ext cx="3672210" cy="266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Peking University </a:t>
            </a:r>
            <a:endParaRPr lang="en-US" sz="2000" b="1" dirty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Jia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-Hong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Gao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Wei-</a:t>
            </a: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W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ei Men</a:t>
            </a:r>
            <a:endParaRPr lang="en-US" sz="20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10437"/>
      </p:ext>
    </p:extLst>
  </p:cSld>
  <p:clrMapOvr>
    <a:masterClrMapping/>
  </p:clrMapOvr>
  <p:transition xmlns:p14="http://schemas.microsoft.com/office/powerpoint/2010/main" advTm="417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020442850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-26987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/>
              <a:t>Zhang and </a:t>
            </a:r>
            <a:r>
              <a:rPr lang="en-US" altLang="zh-CN" dirty="0" err="1" smtClean="0"/>
              <a:t>Raichle</a:t>
            </a:r>
            <a:r>
              <a:rPr lang="en-US" altLang="zh-CN" dirty="0" smtClean="0"/>
              <a:t>, </a:t>
            </a:r>
            <a:r>
              <a:rPr lang="en-US" altLang="zh-CN" dirty="0"/>
              <a:t>2010. Nat Rev </a:t>
            </a:r>
            <a:r>
              <a:rPr lang="en-US" altLang="zh-CN" dirty="0" err="1"/>
              <a:t>Neurol</a:t>
            </a:r>
            <a:endParaRPr lang="en-US" altLang="zh-CN" dirty="0"/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28800"/>
            <a:ext cx="4267200" cy="406503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0692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      </a:t>
            </a:r>
            <a:r>
              <a:rPr lang="en-US" altLang="zh-CN" dirty="0" err="1" smtClean="0"/>
              <a:t>Biswal</a:t>
            </a:r>
            <a:r>
              <a:rPr lang="en-US" altLang="zh-CN" dirty="0" smtClean="0"/>
              <a:t> et al.</a:t>
            </a:r>
            <a:r>
              <a:rPr lang="en-US" altLang="zh-CN" dirty="0"/>
              <a:t>, 2010.</a:t>
            </a:r>
            <a:r>
              <a:rPr lang="en-US" altLang="zh-CN" dirty="0" smtClean="0"/>
              <a:t> PNAS </a:t>
            </a:r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 advTm="320106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4|2.4|6.5|1.7|5.3|3.4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4|2.4|6.5|1.7|5.3|3.4|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7|8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62.8|8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3|6.1|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.6|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1.2|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73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7|105.9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36957</TotalTime>
  <Words>2315</Words>
  <Application>Microsoft Macintosh PowerPoint</Application>
  <PresentationFormat>On-screen Show (4:3)</PresentationFormat>
  <Paragraphs>522</Paragraphs>
  <Slides>89</Slides>
  <Notes>72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137TGp_tech_dark_v2</vt:lpstr>
      <vt:lpstr>1_137TGp_tech_dark_v2</vt:lpstr>
      <vt:lpstr>Image</vt:lpstr>
      <vt:lpstr>Document</vt:lpstr>
      <vt:lpstr>Resting-State fMRI:  Principles and Data Analyses</vt:lpstr>
      <vt:lpstr>Outline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PowerPoint Presentation</vt:lpstr>
      <vt:lpstr>Outline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 Regional Homogeneity (ReHo)</vt:lpstr>
      <vt:lpstr>ReHo: motor task state vs. pure resting state</vt:lpstr>
      <vt:lpstr>Amplitude of low frequency fluctuations </vt:lpstr>
      <vt:lpstr>ALFF</vt:lpstr>
      <vt:lpstr>Improvement: fractional ALFF</vt:lpstr>
      <vt:lpstr>Improvement: fractional ALFF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PowerPoint Presentation</vt:lpstr>
      <vt:lpstr>PowerPoint Presentation</vt:lpstr>
      <vt:lpstr>Outline</vt:lpstr>
      <vt:lpstr>Methodological Issues </vt:lpstr>
      <vt:lpstr> Different resting conditions?</vt:lpstr>
      <vt:lpstr> Different resting conditions?</vt:lpstr>
      <vt:lpstr> Different resting conditions?</vt:lpstr>
      <vt:lpstr>Methodological Issues</vt:lpstr>
      <vt:lpstr>Head motion matters</vt:lpstr>
      <vt:lpstr>Methodological Issues</vt:lpstr>
      <vt:lpstr>Methodological Issues</vt:lpstr>
      <vt:lpstr>PowerPoint Presentation</vt:lpstr>
      <vt:lpstr>Methodological Issues</vt:lpstr>
      <vt:lpstr>PowerPoint Presentation</vt:lpstr>
      <vt:lpstr>Standardization</vt:lpstr>
      <vt:lpstr>Standardization</vt:lpstr>
      <vt:lpstr>The Impact of Standardization Procedures on Confound Variables: Site Effects </vt:lpstr>
      <vt:lpstr>The Impact of Standardization Procedures on Confound Variables: Motion Effects </vt:lpstr>
      <vt:lpstr>The Impact of Standardization Procedures on Variables of Interest: Age Effects </vt:lpstr>
      <vt:lpstr>Methodological Issues</vt:lpstr>
      <vt:lpstr>Standardization</vt:lpstr>
      <vt:lpstr>R-fMRI: Methodological Issues</vt:lpstr>
      <vt:lpstr>Sensitivity (Power) in Small Sample</vt:lpstr>
      <vt:lpstr>Positive Predictive Value in Small Sample</vt:lpstr>
      <vt:lpstr>The R-fMRI Maps Project</vt:lpstr>
      <vt:lpstr>Outline</vt:lpstr>
      <vt:lpstr>Neuroinformatics Platform</vt:lpstr>
      <vt:lpstr>Neuroinformatics Platform</vt:lpstr>
      <vt:lpstr>DPARSF</vt:lpstr>
      <vt:lpstr>Data Organization</vt:lpstr>
      <vt:lpstr>Resting State fMRI Data Processing</vt:lpstr>
      <vt:lpstr>PowerPoint Presentation</vt:lpstr>
      <vt:lpstr>PowerPoint Presentation</vt:lpstr>
      <vt:lpstr>Quality Control</vt:lpstr>
      <vt:lpstr>Quality Control</vt:lpstr>
      <vt:lpstr>Quality Control</vt:lpstr>
      <vt:lpstr>PowerPoint Presentation</vt:lpstr>
      <vt:lpstr>Statistical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Help</vt:lpstr>
      <vt:lpstr>Further Help</vt:lpstr>
      <vt:lpstr>PowerPoint Presentation</vt:lpstr>
      <vt:lpstr>PowerPoint Presentation</vt:lpstr>
      <vt:lpstr>PowerPoint Presentation</vt:lpstr>
      <vt:lpstr>The R-fMRI Lab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3508</cp:revision>
  <dcterms:created xsi:type="dcterms:W3CDTF">2011-10-28T16:55:06Z</dcterms:created>
  <dcterms:modified xsi:type="dcterms:W3CDTF">2017-05-13T09:25:57Z</dcterms:modified>
</cp:coreProperties>
</file>